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Montserrat" panose="00000500000000000000" pitchFamily="2" charset="0"/>
      <p:regular r:id="rId15"/>
      <p:bold r:id="rId16"/>
      <p:italic r:id="rId17"/>
      <p:boldItalic r:id="rId18"/>
    </p:embeddedFont>
    <p:embeddedFont>
      <p:font typeface="Segoe UI" panose="020B0502040204020203"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BEE815-595C-9E61-5F84-5E80D20832C1}" v="306" dt="2026-03-17T20:43:57.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microsoft.com/office/2015/10/relationships/revisionInfo" Target="revisionInfo.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r>
              <a:rPr lang="en-US" sz="1200" b="1">
                <a:solidFill>
                  <a:srgbClr val="7B3F94"/>
                </a:solidFill>
                <a:latin typeface="Segoe UI"/>
              </a:rPr>
              <a:t>Tax Rates by Investor Category</a:t>
            </a:r>
          </a:p>
        </c:rich>
      </c:tx>
      <c:overlay val="0"/>
    </c:title>
    <c:autoTitleDeleted val="0"/>
    <c:plotArea>
      <c:layout/>
      <c:barChart>
        <c:barDir val="col"/>
        <c:grouping val="clustered"/>
        <c:varyColors val="1"/>
        <c:ser>
          <c:idx val="0"/>
          <c:order val="0"/>
          <c:tx>
            <c:strRef>
              <c:f>Sheet1!$B$1</c:f>
              <c:strCache>
                <c:ptCount val="1"/>
                <c:pt idx="0">
                  <c:v>Corporate Tax Rate (%)</c:v>
                </c:pt>
              </c:strCache>
            </c:strRef>
          </c:tx>
          <c:invertIfNegative val="1"/>
          <c:dPt>
            <c:idx val="0"/>
            <c:invertIfNegative val="1"/>
            <c:bubble3D val="0"/>
            <c:spPr>
              <a:solidFill>
                <a:srgbClr val="6B2D8F"/>
              </a:solidFill>
            </c:spPr>
            <c:extLst>
              <c:ext xmlns:c16="http://schemas.microsoft.com/office/drawing/2014/chart" uri="{C3380CC4-5D6E-409C-BE32-E72D297353CC}">
                <c16:uniqueId val="{00000001-609C-4809-B569-88A4ECBF37D7}"/>
              </c:ext>
            </c:extLst>
          </c:dPt>
          <c:dPt>
            <c:idx val="1"/>
            <c:invertIfNegative val="1"/>
            <c:bubble3D val="0"/>
            <c:spPr>
              <a:solidFill>
                <a:srgbClr val="8048AD"/>
              </a:solidFill>
            </c:spPr>
            <c:extLst>
              <c:ext xmlns:c16="http://schemas.microsoft.com/office/drawing/2014/chart" uri="{C3380CC4-5D6E-409C-BE32-E72D297353CC}">
                <c16:uniqueId val="{00000003-609C-4809-B569-88A4ECBF37D7}"/>
              </c:ext>
            </c:extLst>
          </c:dPt>
          <c:dPt>
            <c:idx val="2"/>
            <c:invertIfNegative val="1"/>
            <c:bubble3D val="0"/>
            <c:spPr>
              <a:solidFill>
                <a:srgbClr val="C490D1"/>
              </a:solidFill>
            </c:spPr>
            <c:extLst>
              <c:ext xmlns:c16="http://schemas.microsoft.com/office/drawing/2014/chart" uri="{C3380CC4-5D6E-409C-BE32-E72D297353CC}">
                <c16:uniqueId val="{00000005-609C-4809-B569-88A4ECBF37D7}"/>
              </c:ext>
            </c:extLst>
          </c:dPt>
          <c:dPt>
            <c:idx val="3"/>
            <c:invertIfNegative val="1"/>
            <c:bubble3D val="0"/>
            <c:spPr>
              <a:solidFill>
                <a:srgbClr val="4A90A4"/>
              </a:solidFill>
            </c:spPr>
            <c:extLst>
              <c:ext xmlns:c16="http://schemas.microsoft.com/office/drawing/2014/chart" uri="{C3380CC4-5D6E-409C-BE32-E72D297353CC}">
                <c16:uniqueId val="{00000007-609C-4809-B569-88A4ECBF37D7}"/>
              </c:ext>
            </c:extLst>
          </c:dPt>
          <c:cat>
            <c:strRef>
              <c:f>Sheet1!$A$2:$A$5</c:f>
              <c:strCache>
                <c:ptCount val="4"/>
                <c:pt idx="0">
                  <c:v>SEZ Developers</c:v>
                </c:pt>
                <c:pt idx="1">
                  <c:v>Technology Start-Ups</c:v>
                </c:pt>
                <c:pt idx="2">
                  <c:v>Priority Sector Investors</c:v>
                </c:pt>
                <c:pt idx="3">
                  <c:v>Standard Rate (Post-Incentive)</c:v>
                </c:pt>
              </c:strCache>
            </c:strRef>
          </c:cat>
          <c:val>
            <c:numRef>
              <c:f>Sheet1!$B$2:$B$5</c:f>
              <c:numCache>
                <c:formatCode>General</c:formatCode>
                <c:ptCount val="4"/>
                <c:pt idx="0">
                  <c:v>5</c:v>
                </c:pt>
                <c:pt idx="1">
                  <c:v>5</c:v>
                </c:pt>
                <c:pt idx="2">
                  <c:v>15</c:v>
                </c:pt>
                <c:pt idx="3">
                  <c:v>30</c:v>
                </c:pt>
              </c:numCache>
            </c:numRef>
          </c:val>
          <c:extLst>
            <c:ext xmlns:c16="http://schemas.microsoft.com/office/drawing/2014/chart" uri="{C3380CC4-5D6E-409C-BE32-E72D297353CC}">
              <c16:uniqueId val="{00000008-609C-4809-B569-88A4ECBF37D7}"/>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title>
          <c:tx>
            <c:rich>
              <a:bodyPr/>
              <a:lstStyle/>
              <a:p>
                <a:r>
                  <a:rPr lang="en-US" sz="900">
                    <a:solidFill>
                      <a:srgbClr val="7B3F94"/>
                    </a:solidFill>
                    <a:latin typeface="Segoe UI"/>
                  </a:rPr>
                  <a:t>Investor Category</a:t>
                </a:r>
              </a:p>
            </c:rich>
          </c:tx>
          <c:overlay val="0"/>
        </c:title>
        <c:numFmt formatCode="General" sourceLinked="0"/>
        <c:majorTickMark val="out"/>
        <c:minorTickMark val="none"/>
        <c:tickLblPos val="nextTo"/>
        <c:spPr>
          <a:ln>
            <a:solidFill>
              <a:srgbClr val="000000">
                <a:alpha val="10000"/>
              </a:srgbClr>
            </a:solidFill>
          </a:ln>
        </c:spPr>
        <c:txPr>
          <a:bodyPr/>
          <a:lstStyle/>
          <a:p>
            <a:pPr>
              <a:defRPr sz="825">
                <a:solidFill>
                  <a:srgbClr val="333333"/>
                </a:solidFill>
                <a:latin typeface="Segoe UI"/>
              </a:defRPr>
            </a:pPr>
            <a:endParaRPr lang="en-US"/>
          </a:p>
        </c:txPr>
        <c:crossAx val="-2113994440"/>
        <c:crosses val="autoZero"/>
        <c:auto val="1"/>
        <c:lblAlgn val="ctr"/>
        <c:lblOffset val="100"/>
        <c:noMultiLvlLbl val="0"/>
      </c:catAx>
      <c:valAx>
        <c:axId val="-2113994440"/>
        <c:scaling>
          <c:orientation val="minMax"/>
          <c:max val="35"/>
          <c:min val="0"/>
        </c:scaling>
        <c:delete val="0"/>
        <c:axPos val="l"/>
        <c:majorGridlines>
          <c:spPr>
            <a:ln w="9525">
              <a:solidFill>
                <a:srgbClr val="E0E0E0"/>
              </a:solidFill>
            </a:ln>
          </c:spPr>
        </c:majorGridlines>
        <c:title>
          <c:tx>
            <c:rich>
              <a:bodyPr/>
              <a:lstStyle/>
              <a:p>
                <a:r>
                  <a:rPr lang="en-US" sz="900">
                    <a:solidFill>
                      <a:srgbClr val="7B3F94"/>
                    </a:solidFill>
                    <a:latin typeface="Segoe UI"/>
                  </a:rPr>
                  <a:t>Corporate Tax Rate (%)</a:t>
                </a:r>
              </a:p>
            </c:rich>
          </c:tx>
          <c:overlay val="0"/>
        </c:title>
        <c:numFmt formatCode="0" sourceLinked="0"/>
        <c:majorTickMark val="out"/>
        <c:minorTickMark val="none"/>
        <c:tickLblPos val="nextTo"/>
        <c:spPr>
          <a:ln>
            <a:solidFill>
              <a:srgbClr val="000000">
                <a:alpha val="10000"/>
              </a:srgbClr>
            </a:solidFill>
          </a:ln>
        </c:spPr>
        <c:txPr>
          <a:bodyPr/>
          <a:lstStyle/>
          <a:p>
            <a:pPr>
              <a:defRPr sz="900">
                <a:solidFill>
                  <a:srgbClr val="333333"/>
                </a:solidFill>
                <a:latin typeface="Segoe UI"/>
              </a:defRPr>
            </a:pPr>
            <a:endParaRPr lang="en-US"/>
          </a:p>
        </c:txPr>
        <c:crossAx val="-2068027336"/>
        <c:crosses val="autoZero"/>
        <c:crossBetween val="between"/>
      </c:valAx>
    </c:plotArea>
    <c:legend>
      <c:legendPos val="b"/>
      <c:overlay val="0"/>
      <c:txPr>
        <a:bodyPr/>
        <a:lstStyle/>
        <a:p>
          <a:pPr>
            <a:defRPr sz="900">
              <a:solidFill>
                <a:srgbClr val="333333"/>
              </a:solidFill>
              <a:latin typeface="Segoe UI"/>
            </a:defRPr>
          </a:pPr>
          <a:endParaRPr lang="en-US"/>
        </a:p>
      </c:txPr>
    </c:legend>
    <c:plotVisOnly val="1"/>
    <c:dispBlanksAs val="gap"/>
    <c:showDLblsOverMax val="1"/>
  </c:chart>
  <c:spPr>
    <a:solidFill>
      <a:srgbClr val="F5FDFF"/>
    </a:solidFill>
  </c:spPr>
  <c:txPr>
    <a:bodyPr/>
    <a:lstStyle/>
    <a:p>
      <a:pPr>
        <a:defRPr sz="1800"/>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r>
              <a:rPr lang="en-US" sz="1125" b="1">
                <a:solidFill>
                  <a:srgbClr val="7B3F94"/>
                </a:solidFill>
                <a:latin typeface="Segoe UI"/>
              </a:rPr>
              <a:t>Priority Sector Investment Opportunities</a:t>
            </a:r>
          </a:p>
        </c:rich>
      </c:tx>
      <c:overlay val="0"/>
    </c:title>
    <c:autoTitleDeleted val="0"/>
    <c:plotArea>
      <c:layout/>
      <c:radarChart>
        <c:radarStyle val="marker"/>
        <c:varyColors val="0"/>
        <c:ser>
          <c:idx val="0"/>
          <c:order val="0"/>
          <c:tx>
            <c:strRef>
              <c:f>Sheet1!$B$1</c:f>
              <c:strCache>
                <c:ptCount val="1"/>
                <c:pt idx="0">
                  <c:v>Investment Opportunity Score</c:v>
                </c:pt>
              </c:strCache>
            </c:strRef>
          </c:tx>
          <c:spPr>
            <a:ln w="25400">
              <a:solidFill>
                <a:srgbClr val="7B3F94"/>
              </a:solidFill>
            </a:ln>
          </c:spPr>
          <c:marker>
            <c:symbol val="circle"/>
            <c:size val="10"/>
            <c:spPr>
              <a:solidFill>
                <a:srgbClr val="7B3F94"/>
              </a:solidFill>
              <a:ln w="12700">
                <a:solidFill>
                  <a:srgbClr val="FFFFFF"/>
                </a:solidFill>
              </a:ln>
            </c:spPr>
          </c:marker>
          <c:cat>
            <c:strRef>
              <c:f>Sheet1!$A$2:$A$7</c:f>
              <c:strCache>
                <c:ptCount val="6"/>
                <c:pt idx="0">
                  <c:v>Advanced Manufacturing</c:v>
                </c:pt>
                <c:pt idx="1">
                  <c:v>Renewable Energy</c:v>
                </c:pt>
                <c:pt idx="2">
                  <c:v>Mining Value-Addition</c:v>
                </c:pt>
                <c:pt idx="3">
                  <c:v>Commercial Agriculture</c:v>
                </c:pt>
                <c:pt idx="4">
                  <c:v>ICT &amp; Innovation</c:v>
                </c:pt>
                <c:pt idx="5">
                  <c:v>Infrastructure Development</c:v>
                </c:pt>
              </c:strCache>
            </c:strRef>
          </c:cat>
          <c:val>
            <c:numRef>
              <c:f>Sheet1!$B$2:$B$7</c:f>
              <c:numCache>
                <c:formatCode>General</c:formatCode>
                <c:ptCount val="6"/>
                <c:pt idx="0">
                  <c:v>85</c:v>
                </c:pt>
                <c:pt idx="1">
                  <c:v>90</c:v>
                </c:pt>
                <c:pt idx="2">
                  <c:v>75</c:v>
                </c:pt>
                <c:pt idx="3">
                  <c:v>70</c:v>
                </c:pt>
                <c:pt idx="4">
                  <c:v>95</c:v>
                </c:pt>
                <c:pt idx="5">
                  <c:v>80</c:v>
                </c:pt>
              </c:numCache>
            </c:numRef>
          </c:val>
          <c:extLst>
            <c:ext xmlns:c16="http://schemas.microsoft.com/office/drawing/2014/chart" uri="{C3380CC4-5D6E-409C-BE32-E72D297353CC}">
              <c16:uniqueId val="{00000000-0458-4203-9F40-6DF56195C61A}"/>
            </c:ext>
          </c:extLst>
        </c:ser>
        <c:dLbls>
          <c:showLegendKey val="0"/>
          <c:showVal val="0"/>
          <c:showCatName val="0"/>
          <c:showSerName val="0"/>
          <c:showPercent val="0"/>
          <c:showBubbleSize val="0"/>
        </c:dLbls>
        <c:axId val="2073612648"/>
        <c:axId val="-2112772216"/>
      </c:radarChart>
      <c:catAx>
        <c:axId val="2073612648"/>
        <c:scaling>
          <c:orientation val="minMax"/>
        </c:scaling>
        <c:delete val="0"/>
        <c:axPos val="b"/>
        <c:majorGridlines/>
        <c:numFmt formatCode="General" sourceLinked="1"/>
        <c:majorTickMark val="out"/>
        <c:minorTickMark val="none"/>
        <c:tickLblPos val="nextTo"/>
        <c:txPr>
          <a:bodyPr/>
          <a:lstStyle/>
          <a:p>
            <a:pPr>
              <a:defRPr sz="900">
                <a:solidFill>
                  <a:srgbClr val="333333"/>
                </a:solidFill>
                <a:latin typeface="Times New Roman"/>
              </a:defRPr>
            </a:pPr>
            <a:endParaRPr lang="en-US"/>
          </a:p>
        </c:txPr>
        <c:crossAx val="-2112772216"/>
        <c:crosses val="autoZero"/>
        <c:auto val="1"/>
        <c:lblAlgn val="ctr"/>
        <c:lblOffset val="100"/>
        <c:noMultiLvlLbl val="0"/>
      </c:catAx>
      <c:valAx>
        <c:axId val="-2112772216"/>
        <c:scaling>
          <c:orientation val="minMax"/>
          <c:max val="100"/>
        </c:scaling>
        <c:delete val="0"/>
        <c:axPos val="l"/>
        <c:majorGridlines>
          <c:spPr>
            <a:ln>
              <a:solidFill>
                <a:srgbClr val="F1EBF4"/>
              </a:solidFill>
            </a:ln>
          </c:spPr>
        </c:majorGridlines>
        <c:numFmt formatCode="General" sourceLinked="1"/>
        <c:majorTickMark val="cross"/>
        <c:minorTickMark val="none"/>
        <c:tickLblPos val="nextTo"/>
        <c:txPr>
          <a:bodyPr/>
          <a:lstStyle/>
          <a:p>
            <a:pPr>
              <a:defRPr sz="825">
                <a:solidFill>
                  <a:srgbClr val="666666"/>
                </a:solidFill>
                <a:latin typeface="Times New Roman"/>
              </a:defRPr>
            </a:pPr>
            <a:endParaRPr lang="en-US"/>
          </a:p>
        </c:txPr>
        <c:crossAx val="2073612648"/>
        <c:crosses val="autoZero"/>
        <c:crossBetween val="between"/>
        <c:majorUnit val="20"/>
      </c:valAx>
    </c:plotArea>
    <c:legend>
      <c:legendPos val="b"/>
      <c:overlay val="0"/>
      <c:txPr>
        <a:bodyPr/>
        <a:lstStyle/>
        <a:p>
          <a:pPr>
            <a:defRPr sz="900">
              <a:solidFill>
                <a:srgbClr val="333333"/>
              </a:solidFill>
              <a:latin typeface="Segoe UI"/>
            </a:defRPr>
          </a:pPr>
          <a:endParaRPr lang="en-US"/>
        </a:p>
      </c:txPr>
    </c:legend>
    <c:plotVisOnly val="1"/>
    <c:dispBlanksAs val="gap"/>
    <c:showDLblsOverMax val="0"/>
  </c:chart>
  <c:txPr>
    <a:bodyPr/>
    <a:lstStyle/>
    <a:p>
      <a:pPr>
        <a:defRPr sz="1800"/>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a:lstStyle/>
          <a:p>
            <a:r>
              <a:rPr lang="en-US" sz="1200" b="1">
                <a:solidFill>
                  <a:srgbClr val="7B3F94"/>
                </a:solidFill>
                <a:latin typeface="Segoe UI"/>
              </a:rPr>
              <a:t>Start-Up Benefit Distribution by Category</a:t>
            </a:r>
          </a:p>
        </c:rich>
      </c:tx>
      <c:overlay val="0"/>
    </c:title>
    <c:autoTitleDeleted val="0"/>
    <c:plotArea>
      <c:layout/>
      <c:doughnutChart>
        <c:varyColors val="1"/>
        <c:ser>
          <c:idx val="0"/>
          <c:order val="0"/>
          <c:tx>
            <c:strRef>
              <c:f>Sheet1!$B$1</c:f>
              <c:strCache>
                <c:ptCount val="1"/>
              </c:strCache>
            </c:strRef>
          </c:tx>
          <c:dPt>
            <c:idx val="0"/>
            <c:bubble3D val="0"/>
            <c:spPr>
              <a:solidFill>
                <a:srgbClr val="6B2D8F"/>
              </a:solidFill>
            </c:spPr>
            <c:extLst>
              <c:ext xmlns:c16="http://schemas.microsoft.com/office/drawing/2014/chart" uri="{C3380CC4-5D6E-409C-BE32-E72D297353CC}">
                <c16:uniqueId val="{00000001-7621-40D3-A478-0F541B64A053}"/>
              </c:ext>
            </c:extLst>
          </c:dPt>
          <c:dPt>
            <c:idx val="1"/>
            <c:bubble3D val="0"/>
            <c:spPr>
              <a:solidFill>
                <a:srgbClr val="4A90A4"/>
              </a:solidFill>
            </c:spPr>
            <c:extLst>
              <c:ext xmlns:c16="http://schemas.microsoft.com/office/drawing/2014/chart" uri="{C3380CC4-5D6E-409C-BE32-E72D297353CC}">
                <c16:uniqueId val="{00000003-7621-40D3-A478-0F541B64A053}"/>
              </c:ext>
            </c:extLst>
          </c:dPt>
          <c:dPt>
            <c:idx val="2"/>
            <c:bubble3D val="0"/>
            <c:spPr>
              <a:solidFill>
                <a:srgbClr val="C490D1"/>
              </a:solidFill>
            </c:spPr>
            <c:extLst>
              <c:ext xmlns:c16="http://schemas.microsoft.com/office/drawing/2014/chart" uri="{C3380CC4-5D6E-409C-BE32-E72D297353CC}">
                <c16:uniqueId val="{00000005-7621-40D3-A478-0F541B64A053}"/>
              </c:ext>
            </c:extLst>
          </c:dPt>
          <c:dPt>
            <c:idx val="3"/>
            <c:bubble3D val="0"/>
            <c:spPr>
              <a:solidFill>
                <a:srgbClr val="8048AD"/>
              </a:solidFill>
            </c:spPr>
            <c:extLst>
              <c:ext xmlns:c16="http://schemas.microsoft.com/office/drawing/2014/chart" uri="{C3380CC4-5D6E-409C-BE32-E72D297353CC}">
                <c16:uniqueId val="{00000007-7621-40D3-A478-0F541B64A053}"/>
              </c:ext>
            </c:extLst>
          </c:dPt>
          <c:dPt>
            <c:idx val="4"/>
            <c:bubble3D val="0"/>
            <c:spPr>
              <a:solidFill>
                <a:srgbClr val="7B3F94"/>
              </a:solidFill>
            </c:spPr>
            <c:extLst>
              <c:ext xmlns:c16="http://schemas.microsoft.com/office/drawing/2014/chart" uri="{C3380CC4-5D6E-409C-BE32-E72D297353CC}">
                <c16:uniqueId val="{00000009-7621-40D3-A478-0F541B64A053}"/>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Tax Rate Reduction</c:v>
                </c:pt>
                <c:pt idx="1">
                  <c:v>Dividend Benefits</c:v>
                </c:pt>
                <c:pt idx="2">
                  <c:v>Capital Gains Relief</c:v>
                </c:pt>
                <c:pt idx="3">
                  <c:v>Infrastructure Access</c:v>
                </c:pt>
                <c:pt idx="4">
                  <c:v>Administrative Support</c:v>
                </c:pt>
              </c:strCache>
            </c:strRef>
          </c:cat>
          <c:val>
            <c:numRef>
              <c:f>Sheet1!$B$2:$B$6</c:f>
              <c:numCache>
                <c:formatCode>General</c:formatCode>
                <c:ptCount val="5"/>
                <c:pt idx="0">
                  <c:v>28</c:v>
                </c:pt>
                <c:pt idx="1">
                  <c:v>25</c:v>
                </c:pt>
                <c:pt idx="2">
                  <c:v>20</c:v>
                </c:pt>
                <c:pt idx="3">
                  <c:v>17</c:v>
                </c:pt>
                <c:pt idx="4">
                  <c:v>10</c:v>
                </c:pt>
              </c:numCache>
            </c:numRef>
          </c:val>
          <c:extLst>
            <c:ext xmlns:c16="http://schemas.microsoft.com/office/drawing/2014/chart" uri="{C3380CC4-5D6E-409C-BE32-E72D297353CC}">
              <c16:uniqueId val="{0000000A-7621-40D3-A478-0F541B64A053}"/>
            </c:ext>
          </c:extLst>
        </c:ser>
        <c:dLbls>
          <c:showLegendKey val="0"/>
          <c:showVal val="0"/>
          <c:showCatName val="0"/>
          <c:showSerName val="0"/>
          <c:showPercent val="0"/>
          <c:showBubbleSize val="0"/>
          <c:showLeaderLines val="1"/>
        </c:dLbls>
        <c:firstSliceAng val="0"/>
        <c:holeSize val="50"/>
      </c:doughnutChart>
    </c:plotArea>
    <c:legend>
      <c:legendPos val="r"/>
      <c:overlay val="0"/>
      <c:txPr>
        <a:bodyPr/>
        <a:lstStyle/>
        <a:p>
          <a:pPr>
            <a:defRPr sz="900">
              <a:solidFill>
                <a:srgbClr val="333333"/>
              </a:solidFill>
              <a:latin typeface="Segoe UI"/>
            </a:defRPr>
          </a:pPr>
          <a:endParaRPr lang="en-US"/>
        </a:p>
      </c:txPr>
    </c:legend>
    <c:plotVisOnly val="1"/>
    <c:dispBlanksAs val="gap"/>
    <c:showDLblsOverMax val="0"/>
  </c:chart>
  <c:txPr>
    <a:bodyPr/>
    <a:lstStyle/>
    <a:p>
      <a:pPr>
        <a:defRPr sz="1800"/>
      </a:pPr>
      <a:endParaRPr lang="en-US"/>
    </a:p>
  </c:txPr>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dablolawfirm-my.sharepoint.com/personal/dawit_dablolawfirm_com/_layouts/15/Doc.aspx?sourcedoc=%7B77DCF26C-710E-45E2-A3F2-92A8AE818E41%7D&amp;file=Investment%20Incentive%20DABLO%20insight.docx&amp;action=default&amp;mobileredirect=true&amp;DefaultItemOpen=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dablolawfirm-my.sharepoint.com/personal/dawit_dablolawfirm_com/_layouts/15/Doc.aspx?sourcedoc=%7B77DCF26C-710E-45E2-A3F2-92A8AE818E41%7D&amp;file=Investment%20Incentive%20DABLO%20insight.docx&amp;action=default&amp;mobileredirect=true&amp;DefaultItemOpen=1" TargetMode="External"/><Relationship Id="rId2" Type="http://schemas.openxmlformats.org/officeDocument/2006/relationships/image" Target="../media/image5.sv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dablolawfirm-my.sharepoint.com/personal/dawit_dablolawfirm_com/_layouts/15/Doc.aspx?sourcedoc=%7B77DCF26C-710E-45E2-A3F2-92A8AE818E41%7D&amp;file=Investment%20Incentive%20DABLO%20insight.docx&amp;action=default&amp;mobileredirect=true&amp;DefaultItemOpen=1" TargetMode="External"/><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dablolawfirm-my.sharepoint.com/personal/dawit_dablolawfirm_com/_layouts/15/Doc.aspx?sourcedoc=%7BDF90F413-3795-4A0B-A5E2-02AA1EC3BDB2%7D&amp;file=Ethiopia%27s%20New%20Performance-Based%20Investment%20Incentives%20Regulation%20No.%20586%202026.pptx&amp;action=edit&amp;mobileredirect=true&amp;DefaultItemOpen=1"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0"/>
            <a:ext cx="12191695" cy="6858000"/>
          </a:xfrm>
          <a:prstGeom prst="rect">
            <a:avLst/>
          </a:prstGeom>
        </p:spPr>
      </p:pic>
      <p:sp>
        <p:nvSpPr>
          <p:cNvPr id="3" name="TextBox 2"/>
          <p:cNvSpPr txBox="1"/>
          <p:nvPr/>
        </p:nvSpPr>
        <p:spPr>
          <a:xfrm>
            <a:off x="1868490" y="2540432"/>
            <a:ext cx="8454714" cy="1234349"/>
          </a:xfrm>
          <a:prstGeom prst="rect">
            <a:avLst/>
          </a:prstGeom>
          <a:noFill/>
        </p:spPr>
        <p:txBody>
          <a:bodyPr wrap="square" lIns="0" tIns="0" rIns="0" bIns="0">
            <a:spAutoFit/>
          </a:bodyPr>
          <a:lstStyle/>
          <a:p>
            <a:pPr algn="ctr"/>
            <a:r>
              <a:rPr sz="3695" b="1" i="0">
                <a:solidFill>
                  <a:srgbClr val="7B3F94"/>
                </a:solidFill>
                <a:latin typeface="Montserrat"/>
              </a:rPr>
              <a:t>Ethiopia's Performance-Based Investment Incentives</a:t>
            </a:r>
          </a:p>
        </p:txBody>
      </p:sp>
      <p:sp>
        <p:nvSpPr>
          <p:cNvPr id="4" name="TextBox 3"/>
          <p:cNvSpPr txBox="1"/>
          <p:nvPr/>
        </p:nvSpPr>
        <p:spPr>
          <a:xfrm>
            <a:off x="2895676" y="3989982"/>
            <a:ext cx="6400193" cy="266693"/>
          </a:xfrm>
          <a:prstGeom prst="rect">
            <a:avLst/>
          </a:prstGeom>
          <a:noFill/>
        </p:spPr>
        <p:txBody>
          <a:bodyPr wrap="square" lIns="0" tIns="0" rIns="0" bIns="0">
            <a:spAutoFit/>
          </a:bodyPr>
          <a:lstStyle/>
          <a:p>
            <a:pPr algn="ctr"/>
            <a:r>
              <a:rPr sz="1477" b="1" i="0">
                <a:solidFill>
                  <a:srgbClr val="666666"/>
                </a:solidFill>
                <a:latin typeface="Montserrat"/>
              </a:rPr>
              <a:t>Legal Insight on Regulation No. 586/2026 | DABLO Law Firm</a:t>
            </a:r>
          </a:p>
        </p:txBody>
      </p:sp>
      <p:sp>
        <p:nvSpPr>
          <p:cNvPr id="5" name="TextBox 4"/>
          <p:cNvSpPr txBox="1"/>
          <p:nvPr/>
        </p:nvSpPr>
        <p:spPr>
          <a:xfrm>
            <a:off x="5696253" y="6076797"/>
            <a:ext cx="799038" cy="171445"/>
          </a:xfrm>
          <a:prstGeom prst="rect">
            <a:avLst/>
          </a:prstGeom>
          <a:noFill/>
        </p:spPr>
        <p:txBody>
          <a:bodyPr wrap="square" lIns="0" tIns="0" rIns="0" bIns="0">
            <a:spAutoFit/>
          </a:bodyPr>
          <a:lstStyle/>
          <a:p>
            <a:pPr algn="ctr"/>
            <a:r>
              <a:rPr sz="992" b="0" i="0">
                <a:solidFill>
                  <a:srgbClr val="666666"/>
                </a:solidFill>
                <a:latin typeface="Montserrat"/>
              </a:rPr>
              <a:t>March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Rectangle 1"/>
          <p:cNvSpPr/>
          <p:nvPr/>
        </p:nvSpPr>
        <p:spPr>
          <a:xfrm>
            <a:off x="0" y="0"/>
            <a:ext cx="6095847" cy="6857828"/>
          </a:xfrm>
          <a:prstGeom prst="rect">
            <a:avLst/>
          </a:prstGeom>
          <a:solidFill>
            <a:srgbClr val="F5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6400639" y="1409515"/>
            <a:ext cx="5196650" cy="811837"/>
          </a:xfrm>
          <a:prstGeom prst="rect">
            <a:avLst/>
          </a:prstGeom>
          <a:noFill/>
        </p:spPr>
        <p:txBody>
          <a:bodyPr wrap="square" lIns="0" tIns="0" rIns="0" bIns="0">
            <a:spAutoFit/>
          </a:bodyPr>
          <a:lstStyle/>
          <a:p>
            <a:pPr algn="l"/>
            <a:r>
              <a:rPr sz="2322" b="1" i="0">
                <a:solidFill>
                  <a:srgbClr val="7B3F94"/>
                </a:solidFill>
                <a:latin typeface="Montserrat"/>
              </a:rPr>
              <a:t>Technology Start-Ups: Ethiopia's Innovation Frontier</a:t>
            </a:r>
          </a:p>
        </p:txBody>
      </p:sp>
      <p:sp>
        <p:nvSpPr>
          <p:cNvPr id="5" name="TextBox 4"/>
          <p:cNvSpPr txBox="1"/>
          <p:nvPr/>
        </p:nvSpPr>
        <p:spPr>
          <a:xfrm>
            <a:off x="6400639" y="2604575"/>
            <a:ext cx="5486262" cy="2834211"/>
          </a:xfrm>
          <a:prstGeom prst="rect">
            <a:avLst/>
          </a:prstGeom>
          <a:noFill/>
        </p:spPr>
        <p:txBody>
          <a:bodyPr wrap="square" lIns="0" tIns="0" rIns="0" bIns="0">
            <a:spAutoFit/>
          </a:bodyPr>
          <a:lstStyle/>
          <a:p>
            <a:pPr marL="152247" indent="-152247" algn="l">
              <a:lnSpc>
                <a:spcPts val="1987"/>
              </a:lnSpc>
              <a:spcBef>
                <a:spcPts val="0"/>
              </a:spcBef>
              <a:spcAft>
                <a:spcPts val="0"/>
              </a:spcAft>
              <a:buClr>
                <a:srgbClr val="7B3F94"/>
              </a:buClr>
              <a:buSzPct val="100000"/>
              <a:buFont typeface="Montserrat" charset="0"/>
              <a:buChar char="●"/>
            </a:pPr>
            <a:r>
              <a:rPr sz="1323" b="0" i="0">
                <a:solidFill>
                  <a:srgbClr val="333333"/>
                </a:solidFill>
                <a:latin typeface="Montserrat"/>
              </a:rPr>
              <a:t>Compete with Kenya, Rwanda, South Africa as African tech hub with 120+ million consumer market.</a:t>
            </a:r>
          </a:p>
          <a:p>
            <a:pPr marL="152247" indent="-152247" algn="l">
              <a:lnSpc>
                <a:spcPts val="1987"/>
              </a:lnSpc>
              <a:spcBef>
                <a:spcPts val="959"/>
              </a:spcBef>
              <a:spcAft>
                <a:spcPts val="0"/>
              </a:spcAft>
              <a:buClr>
                <a:srgbClr val="7B3F94"/>
              </a:buClr>
              <a:buSzPct val="100000"/>
              <a:buFont typeface="Montserrat" charset="0"/>
              <a:buChar char="●"/>
            </a:pPr>
            <a:r>
              <a:rPr sz="1323" b="0" i="0">
                <a:solidFill>
                  <a:srgbClr val="333333"/>
                </a:solidFill>
                <a:latin typeface="Montserrat"/>
              </a:rPr>
              <a:t>Ministry of Finance directives define eligibility: innovation-focused models, tech-based products, high growth potential.</a:t>
            </a:r>
          </a:p>
          <a:p>
            <a:pPr marL="152247" indent="-152247" algn="l">
              <a:lnSpc>
                <a:spcPts val="1987"/>
              </a:lnSpc>
              <a:spcBef>
                <a:spcPts val="959"/>
              </a:spcBef>
              <a:spcAft>
                <a:spcPts val="0"/>
              </a:spcAft>
              <a:buClr>
                <a:srgbClr val="7B3F94"/>
              </a:buClr>
              <a:buSzPct val="100000"/>
              <a:buFont typeface="Montserrat" charset="0"/>
              <a:buChar char="●"/>
            </a:pPr>
            <a:r>
              <a:rPr sz="1323" b="0" i="0">
                <a:solidFill>
                  <a:srgbClr val="333333"/>
                </a:solidFill>
                <a:latin typeface="Montserrat"/>
              </a:rPr>
              <a:t>Access to technology parks and subsidized incubators provide comprehensive ecosystem for scaling operations.</a:t>
            </a:r>
          </a:p>
          <a:p>
            <a:pPr marL="152247" indent="-152247" algn="l">
              <a:lnSpc>
                <a:spcPts val="1987"/>
              </a:lnSpc>
              <a:spcBef>
                <a:spcPts val="959"/>
              </a:spcBef>
              <a:spcAft>
                <a:spcPts val="0"/>
              </a:spcAft>
              <a:buClr>
                <a:srgbClr val="7B3F94"/>
              </a:buClr>
              <a:buSzPct val="100000"/>
              <a:buFont typeface="Montserrat" charset="0"/>
              <a:buChar char="●"/>
            </a:pPr>
            <a:r>
              <a:rPr sz="1323" b="0" i="0">
                <a:solidFill>
                  <a:srgbClr val="333333"/>
                </a:solidFill>
                <a:latin typeface="Montserrat"/>
              </a:rPr>
              <a:t>Capital gains exemption significantly enhances venture capital attractiveness and investor repatriation benefits.</a:t>
            </a:r>
          </a:p>
        </p:txBody>
      </p:sp>
      <p:graphicFrame>
        <p:nvGraphicFramePr>
          <p:cNvPr id="3" name="Chart 2"/>
          <p:cNvGraphicFramePr>
            <a:graphicFrameLocks noGrp="1"/>
          </p:cNvGraphicFramePr>
          <p:nvPr/>
        </p:nvGraphicFramePr>
        <p:xfrm>
          <a:off x="304792" y="1371565"/>
          <a:ext cx="5486262" cy="411469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Rounded Rectangle 1"/>
          <p:cNvSpPr/>
          <p:nvPr/>
        </p:nvSpPr>
        <p:spPr>
          <a:xfrm>
            <a:off x="304800" y="990599"/>
            <a:ext cx="2743200" cy="1367283"/>
          </a:xfrm>
          <a:prstGeom prst="roundRect">
            <a:avLst>
              <a:gd name="adj" fmla="val 11146"/>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ounded Rectangle 2"/>
          <p:cNvSpPr/>
          <p:nvPr/>
        </p:nvSpPr>
        <p:spPr>
          <a:xfrm>
            <a:off x="3200400" y="990599"/>
            <a:ext cx="2743200" cy="1367283"/>
          </a:xfrm>
          <a:prstGeom prst="roundRect">
            <a:avLst>
              <a:gd name="adj" fmla="val 11146"/>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304792" y="295267"/>
            <a:ext cx="9940130" cy="466713"/>
          </a:xfrm>
          <a:prstGeom prst="rect">
            <a:avLst/>
          </a:prstGeom>
          <a:noFill/>
        </p:spPr>
        <p:txBody>
          <a:bodyPr wrap="square" lIns="0" tIns="0" rIns="0" bIns="0">
            <a:spAutoFit/>
          </a:bodyPr>
          <a:lstStyle/>
          <a:p>
            <a:pPr algn="l"/>
            <a:r>
              <a:rPr sz="2639" b="1" i="0">
                <a:solidFill>
                  <a:srgbClr val="7B3F94"/>
                </a:solidFill>
                <a:latin typeface="Montserrat"/>
              </a:rPr>
              <a:t>Strategic Recommendations for Foreign Investors</a:t>
            </a:r>
          </a:p>
        </p:txBody>
      </p:sp>
      <p:sp>
        <p:nvSpPr>
          <p:cNvPr id="5" name="TextBox 4"/>
          <p:cNvSpPr txBox="1"/>
          <p:nvPr/>
        </p:nvSpPr>
        <p:spPr>
          <a:xfrm>
            <a:off x="728495" y="1163806"/>
            <a:ext cx="1895725" cy="778649"/>
          </a:xfrm>
          <a:prstGeom prst="rect">
            <a:avLst/>
          </a:prstGeom>
          <a:noFill/>
        </p:spPr>
        <p:txBody>
          <a:bodyPr wrap="square" lIns="0" tIns="0" rIns="0" bIns="0">
            <a:spAutoFit/>
          </a:bodyPr>
          <a:lstStyle/>
          <a:p>
            <a:pPr algn="ctr"/>
            <a:r>
              <a:rPr sz="1477" b="1" i="0">
                <a:solidFill>
                  <a:srgbClr val="7B3F94"/>
                </a:solidFill>
                <a:latin typeface="Montserrat"/>
              </a:rPr>
              <a:t>Segregated Accounting from Day One</a:t>
            </a:r>
          </a:p>
        </p:txBody>
      </p:sp>
      <p:sp>
        <p:nvSpPr>
          <p:cNvPr id="7" name="TextBox 6"/>
          <p:cNvSpPr txBox="1"/>
          <p:nvPr/>
        </p:nvSpPr>
        <p:spPr>
          <a:xfrm>
            <a:off x="3844431" y="1163806"/>
            <a:ext cx="1454758" cy="778649"/>
          </a:xfrm>
          <a:prstGeom prst="rect">
            <a:avLst/>
          </a:prstGeom>
          <a:noFill/>
        </p:spPr>
        <p:txBody>
          <a:bodyPr wrap="square" lIns="0" tIns="0" rIns="0" bIns="0">
            <a:spAutoFit/>
          </a:bodyPr>
          <a:lstStyle/>
          <a:p>
            <a:pPr algn="ctr"/>
            <a:r>
              <a:rPr sz="1477" b="1" i="0">
                <a:solidFill>
                  <a:srgbClr val="7B3F94"/>
                </a:solidFill>
                <a:latin typeface="Montserrat"/>
              </a:rPr>
              <a:t>Quarterly Performance Tracking</a:t>
            </a:r>
          </a:p>
        </p:txBody>
      </p:sp>
      <p:sp>
        <p:nvSpPr>
          <p:cNvPr id="8" name="TextBox 7"/>
          <p:cNvSpPr txBox="1"/>
          <p:nvPr/>
        </p:nvSpPr>
        <p:spPr>
          <a:xfrm>
            <a:off x="304792" y="2702502"/>
            <a:ext cx="2610975" cy="238119"/>
          </a:xfrm>
          <a:prstGeom prst="rect">
            <a:avLst/>
          </a:prstGeom>
          <a:noFill/>
        </p:spPr>
        <p:txBody>
          <a:bodyPr wrap="square" lIns="0" tIns="0" rIns="0" bIns="0">
            <a:spAutoFit/>
          </a:bodyPr>
          <a:lstStyle/>
          <a:p>
            <a:pPr algn="l"/>
            <a:r>
              <a:rPr sz="1371" b="1" i="0">
                <a:solidFill>
                  <a:srgbClr val="7B3F94"/>
                </a:solidFill>
                <a:latin typeface="Montserrat"/>
              </a:rPr>
              <a:t>Pre-Investment Planning</a:t>
            </a:r>
          </a:p>
        </p:txBody>
      </p:sp>
      <p:sp>
        <p:nvSpPr>
          <p:cNvPr id="9" name="TextBox 8"/>
          <p:cNvSpPr txBox="1"/>
          <p:nvPr/>
        </p:nvSpPr>
        <p:spPr>
          <a:xfrm>
            <a:off x="304792" y="4483037"/>
            <a:ext cx="3876726" cy="238119"/>
          </a:xfrm>
          <a:prstGeom prst="rect">
            <a:avLst/>
          </a:prstGeom>
          <a:noFill/>
        </p:spPr>
        <p:txBody>
          <a:bodyPr wrap="square" lIns="0" tIns="0" rIns="0" bIns="0">
            <a:spAutoFit/>
          </a:bodyPr>
          <a:lstStyle/>
          <a:p>
            <a:pPr algn="l"/>
            <a:r>
              <a:rPr sz="1371" b="1" i="0">
                <a:solidFill>
                  <a:srgbClr val="7B3F94"/>
                </a:solidFill>
                <a:latin typeface="Montserrat"/>
              </a:rPr>
              <a:t>Performance Agreement Negotiation</a:t>
            </a:r>
          </a:p>
        </p:txBody>
      </p:sp>
      <p:sp>
        <p:nvSpPr>
          <p:cNvPr id="10" name="TextBox 9"/>
          <p:cNvSpPr txBox="1"/>
          <p:nvPr/>
        </p:nvSpPr>
        <p:spPr>
          <a:xfrm>
            <a:off x="6248243" y="1000099"/>
            <a:ext cx="2730481" cy="238119"/>
          </a:xfrm>
          <a:prstGeom prst="rect">
            <a:avLst/>
          </a:prstGeom>
          <a:noFill/>
        </p:spPr>
        <p:txBody>
          <a:bodyPr wrap="square" lIns="0" tIns="0" rIns="0" bIns="0">
            <a:spAutoFit/>
          </a:bodyPr>
          <a:lstStyle/>
          <a:p>
            <a:pPr algn="l"/>
            <a:r>
              <a:rPr sz="1371" b="1" i="0">
                <a:solidFill>
                  <a:srgbClr val="7B3F94"/>
                </a:solidFill>
                <a:latin typeface="Montserrat"/>
              </a:rPr>
              <a:t>Compliance Infrastructure</a:t>
            </a:r>
          </a:p>
        </p:txBody>
      </p:sp>
      <p:sp>
        <p:nvSpPr>
          <p:cNvPr id="11" name="TextBox 10"/>
          <p:cNvSpPr txBox="1"/>
          <p:nvPr/>
        </p:nvSpPr>
        <p:spPr>
          <a:xfrm>
            <a:off x="6248243" y="2780635"/>
            <a:ext cx="2528973" cy="238119"/>
          </a:xfrm>
          <a:prstGeom prst="rect">
            <a:avLst/>
          </a:prstGeom>
          <a:noFill/>
        </p:spPr>
        <p:txBody>
          <a:bodyPr wrap="square" lIns="0" tIns="0" rIns="0" bIns="0">
            <a:spAutoFit/>
          </a:bodyPr>
          <a:lstStyle/>
          <a:p>
            <a:pPr algn="l"/>
            <a:r>
              <a:rPr sz="1371" b="1" i="0">
                <a:solidFill>
                  <a:srgbClr val="7B3F94"/>
                </a:solidFill>
                <a:latin typeface="Montserrat"/>
              </a:rPr>
              <a:t>Long-Term Tax Planning</a:t>
            </a:r>
          </a:p>
        </p:txBody>
      </p:sp>
      <p:sp>
        <p:nvSpPr>
          <p:cNvPr id="12" name="TextBox 11"/>
          <p:cNvSpPr txBox="1"/>
          <p:nvPr/>
        </p:nvSpPr>
        <p:spPr>
          <a:xfrm>
            <a:off x="304792" y="3041821"/>
            <a:ext cx="5638658" cy="956800"/>
          </a:xfrm>
          <a:prstGeom prst="rect">
            <a:avLst/>
          </a:prstGeom>
          <a:noFill/>
        </p:spPr>
        <p:txBody>
          <a:bodyPr wrap="square" lIns="0" tIns="0" rIns="0" bIns="0" anchor="t">
            <a:spAutoFit/>
          </a:bodyPr>
          <a:lstStyle/>
          <a:p>
            <a:pPr marL="136525" indent="-136525" algn="l">
              <a:lnSpc>
                <a:spcPts val="1738"/>
              </a:lnSpc>
              <a:spcBef>
                <a:spcPts val="0"/>
              </a:spcBef>
              <a:spcAft>
                <a:spcPts val="0"/>
              </a:spcAft>
              <a:buClr>
                <a:srgbClr val="7B3F94"/>
              </a:buClr>
              <a:buSzPct val="100000"/>
              <a:buFont typeface="Montserrat" charset="0"/>
              <a:buChar char="●"/>
            </a:pPr>
            <a:r>
              <a:rPr sz="1150" b="0" i="0">
                <a:solidFill>
                  <a:srgbClr val="333333"/>
                </a:solidFill>
                <a:latin typeface="Montserrat"/>
              </a:rPr>
              <a:t>Verify sectoral fit within priority sectors, consulting Ethiopian Investment Commission for emerging sub-sectors</a:t>
            </a:r>
            <a:r>
              <a:rPr sz="850" b="0" i="0" dirty="0">
                <a:solidFill>
                  <a:srgbClr val="670E8C"/>
                </a:solidFill>
                <a:latin typeface="Montserrat"/>
              </a:rPr>
              <a:t> </a:t>
            </a:r>
            <a:endParaRPr lang="en-US" sz="850" dirty="0">
              <a:solidFill>
                <a:srgbClr val="670E8C"/>
              </a:solidFill>
              <a:latin typeface="Montserrat"/>
            </a:endParaRPr>
          </a:p>
          <a:p>
            <a:pPr marL="136525" indent="-136525" algn="l">
              <a:lnSpc>
                <a:spcPts val="1738"/>
              </a:lnSpc>
              <a:spcBef>
                <a:spcPts val="839"/>
              </a:spcBef>
              <a:spcAft>
                <a:spcPts val="0"/>
              </a:spcAft>
              <a:buClr>
                <a:srgbClr val="7B3F94"/>
              </a:buClr>
              <a:buSzPct val="100000"/>
              <a:buFont typeface="Montserrat" charset="0"/>
              <a:buChar char="●"/>
            </a:pPr>
            <a:r>
              <a:rPr sz="1158" b="0" i="0">
                <a:solidFill>
                  <a:srgbClr val="333333"/>
                </a:solidFill>
                <a:latin typeface="Montserrat"/>
              </a:rPr>
              <a:t>Structure capital to meet USD 10 million threshold through related projects or phased deployment</a:t>
            </a:r>
          </a:p>
        </p:txBody>
      </p:sp>
      <p:sp>
        <p:nvSpPr>
          <p:cNvPr id="13" name="TextBox 12"/>
          <p:cNvSpPr txBox="1"/>
          <p:nvPr/>
        </p:nvSpPr>
        <p:spPr>
          <a:xfrm>
            <a:off x="304792" y="4822357"/>
            <a:ext cx="5638658" cy="1066178"/>
          </a:xfrm>
          <a:prstGeom prst="rect">
            <a:avLst/>
          </a:prstGeom>
          <a:noFill/>
        </p:spPr>
        <p:txBody>
          <a:bodyPr wrap="square" lIns="0" tIns="0" rIns="0" bIns="0">
            <a:spAutoFit/>
          </a:bodyPr>
          <a:lstStyle/>
          <a:p>
            <a:pPr marL="137067" indent="-137067" algn="l">
              <a:lnSpc>
                <a:spcPts val="1738"/>
              </a:lnSpc>
              <a:spcBef>
                <a:spcPts val="0"/>
              </a:spcBef>
              <a:spcAft>
                <a:spcPts val="0"/>
              </a:spcAft>
              <a:buClr>
                <a:srgbClr val="7B3F94"/>
              </a:buClr>
              <a:buSzPct val="100000"/>
              <a:buFont typeface="Montserrat" charset="0"/>
              <a:buChar char="●"/>
            </a:pPr>
            <a:r>
              <a:rPr sz="1158" b="0" i="0">
                <a:solidFill>
                  <a:srgbClr val="333333"/>
                </a:solidFill>
                <a:latin typeface="Montserrat"/>
              </a:rPr>
              <a:t>Include provisions for target recalibration if macroeconomic conditions change, like currency devaluation</a:t>
            </a:r>
          </a:p>
          <a:p>
            <a:pPr marL="137067" indent="-137067" algn="l">
              <a:lnSpc>
                <a:spcPts val="1738"/>
              </a:lnSpc>
              <a:spcBef>
                <a:spcPts val="839"/>
              </a:spcBef>
              <a:spcAft>
                <a:spcPts val="0"/>
              </a:spcAft>
              <a:buClr>
                <a:srgbClr val="7B3F94"/>
              </a:buClr>
              <a:buSzPct val="100000"/>
              <a:buFont typeface="Montserrat" charset="0"/>
              <a:buChar char="●"/>
            </a:pPr>
            <a:r>
              <a:rPr sz="1158" b="0" i="0">
                <a:solidFill>
                  <a:srgbClr val="333333"/>
                </a:solidFill>
                <a:latin typeface="Montserrat"/>
              </a:rPr>
              <a:t>Structure targets with annual milestones rather than single end-of-period assessment</a:t>
            </a:r>
          </a:p>
        </p:txBody>
      </p:sp>
      <p:sp>
        <p:nvSpPr>
          <p:cNvPr id="14" name="TextBox 13"/>
          <p:cNvSpPr txBox="1"/>
          <p:nvPr/>
        </p:nvSpPr>
        <p:spPr>
          <a:xfrm>
            <a:off x="6248243" y="1339419"/>
            <a:ext cx="5638658" cy="1066178"/>
          </a:xfrm>
          <a:prstGeom prst="rect">
            <a:avLst/>
          </a:prstGeom>
          <a:noFill/>
        </p:spPr>
        <p:txBody>
          <a:bodyPr wrap="square" lIns="0" tIns="0" rIns="0" bIns="0">
            <a:spAutoFit/>
          </a:bodyPr>
          <a:lstStyle/>
          <a:p>
            <a:pPr marL="137067" indent="-137067" algn="l">
              <a:lnSpc>
                <a:spcPts val="1738"/>
              </a:lnSpc>
              <a:spcBef>
                <a:spcPts val="0"/>
              </a:spcBef>
              <a:spcAft>
                <a:spcPts val="0"/>
              </a:spcAft>
              <a:buClr>
                <a:srgbClr val="7B3F94"/>
              </a:buClr>
              <a:buSzPct val="100000"/>
              <a:buFont typeface="Montserrat" charset="0"/>
              <a:buChar char="●"/>
            </a:pPr>
            <a:r>
              <a:rPr sz="1158" b="0" i="0">
                <a:solidFill>
                  <a:srgbClr val="333333"/>
                </a:solidFill>
                <a:latin typeface="Montserrat"/>
              </a:rPr>
              <a:t>Implement quarterly tracking systems to monitor employment, production, and environmental metrics in real-time</a:t>
            </a:r>
          </a:p>
          <a:p>
            <a:pPr marL="137067" indent="-137067" algn="l">
              <a:lnSpc>
                <a:spcPts val="1738"/>
              </a:lnSpc>
              <a:spcBef>
                <a:spcPts val="839"/>
              </a:spcBef>
              <a:spcAft>
                <a:spcPts val="0"/>
              </a:spcAft>
              <a:buClr>
                <a:srgbClr val="7B3F94"/>
              </a:buClr>
              <a:buSzPct val="100000"/>
              <a:buFont typeface="Montserrat" charset="0"/>
              <a:buChar char="●"/>
            </a:pPr>
            <a:r>
              <a:rPr sz="1158" b="0" i="0">
                <a:solidFill>
                  <a:srgbClr val="333333"/>
                </a:solidFill>
                <a:latin typeface="Montserrat"/>
              </a:rPr>
              <a:t>Conduct annual third-party audits of Performance Agreement compliance to preempt regulatory findings</a:t>
            </a:r>
          </a:p>
        </p:txBody>
      </p:sp>
      <p:sp>
        <p:nvSpPr>
          <p:cNvPr id="15" name="TextBox 14"/>
          <p:cNvSpPr txBox="1"/>
          <p:nvPr/>
        </p:nvSpPr>
        <p:spPr>
          <a:xfrm>
            <a:off x="6248243" y="3119954"/>
            <a:ext cx="5638658" cy="1066178"/>
          </a:xfrm>
          <a:prstGeom prst="rect">
            <a:avLst/>
          </a:prstGeom>
          <a:noFill/>
        </p:spPr>
        <p:txBody>
          <a:bodyPr wrap="square" lIns="0" tIns="0" rIns="0" bIns="0">
            <a:spAutoFit/>
          </a:bodyPr>
          <a:lstStyle/>
          <a:p>
            <a:pPr marL="137067" indent="-137067" algn="l">
              <a:lnSpc>
                <a:spcPts val="1738"/>
              </a:lnSpc>
              <a:spcBef>
                <a:spcPts val="0"/>
              </a:spcBef>
              <a:spcAft>
                <a:spcPts val="0"/>
              </a:spcAft>
              <a:buClr>
                <a:srgbClr val="7B3F94"/>
              </a:buClr>
              <a:buSzPct val="100000"/>
              <a:buFont typeface="Montserrat" charset="0"/>
              <a:buChar char="●"/>
            </a:pPr>
            <a:r>
              <a:rPr sz="1158" b="0" i="0">
                <a:solidFill>
                  <a:srgbClr val="333333"/>
                </a:solidFill>
                <a:latin typeface="Montserrat"/>
              </a:rPr>
              <a:t>Prepare for transition to 30% standard rate by optimizing depreciation schedules and exploring reinvestment allowances</a:t>
            </a:r>
            <a:r>
              <a:rPr sz="868" b="0" i="0">
                <a:solidFill>
                  <a:srgbClr val="670E8C"/>
                </a:solidFill>
                <a:latin typeface="Montserrat"/>
              </a:rPr>
              <a:t> </a:t>
            </a:r>
            <a:r>
              <a:rPr sz="868" b="0" i="0">
                <a:solidFill>
                  <a:srgbClr val="670E8C"/>
                </a:solidFill>
                <a:latin typeface="Montserrat"/>
                <a:hlinkClick r:id="rId2" tooltip="Investment Incentive DABLO insight"/>
              </a:rPr>
              <a:t>[1]</a:t>
            </a:r>
          </a:p>
          <a:p>
            <a:pPr marL="137067" indent="-137067" algn="l">
              <a:lnSpc>
                <a:spcPts val="1738"/>
              </a:lnSpc>
              <a:spcBef>
                <a:spcPts val="839"/>
              </a:spcBef>
              <a:spcAft>
                <a:spcPts val="0"/>
              </a:spcAft>
              <a:buClr>
                <a:srgbClr val="7B3F94"/>
              </a:buClr>
              <a:buSzPct val="100000"/>
              <a:buFont typeface="Montserrat" charset="0"/>
              <a:buChar char="●"/>
            </a:pPr>
            <a:r>
              <a:rPr sz="1158" b="0" i="0">
                <a:solidFill>
                  <a:srgbClr val="333333"/>
                </a:solidFill>
                <a:latin typeface="Montserrat"/>
              </a:rPr>
              <a:t>Ensure arm's length pricing on intra-group transactions to avoid transfer pricing adjustments</a:t>
            </a:r>
            <a:r>
              <a:rPr sz="868" b="0" i="0">
                <a:solidFill>
                  <a:srgbClr val="670E8C"/>
                </a:solidFill>
                <a:latin typeface="Montserrat"/>
              </a:rPr>
              <a:t> </a:t>
            </a:r>
            <a:r>
              <a:rPr sz="868" b="0" i="0">
                <a:solidFill>
                  <a:srgbClr val="670E8C"/>
                </a:solidFill>
                <a:latin typeface="Montserrat"/>
                <a:hlinkClick r:id="rId2" tooltip="Investment Incentive DABLO insight"/>
              </a:rPr>
              <a:t>[1]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pic>
        <p:nvPicPr>
          <p:cNvPr id="2" name="Picture 1" descr="image.pn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33466" y="4419042"/>
            <a:ext cx="60869" cy="60869"/>
          </a:xfrm>
          <a:prstGeom prst="rect">
            <a:avLst/>
          </a:prstGeom>
        </p:spPr>
      </p:pic>
      <p:pic>
        <p:nvPicPr>
          <p:cNvPr id="3" name="Picture 2" descr="image.pn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33466" y="4979515"/>
            <a:ext cx="60869" cy="60869"/>
          </a:xfrm>
          <a:prstGeom prst="rect">
            <a:avLst/>
          </a:prstGeom>
        </p:spPr>
      </p:pic>
      <p:pic>
        <p:nvPicPr>
          <p:cNvPr id="4" name="Picture 3" descr="image.pn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33466" y="5539988"/>
            <a:ext cx="60869" cy="60869"/>
          </a:xfrm>
          <a:prstGeom prst="rect">
            <a:avLst/>
          </a:prstGeom>
        </p:spPr>
      </p:pic>
      <p:sp>
        <p:nvSpPr>
          <p:cNvPr id="5" name="TextBox 4"/>
          <p:cNvSpPr txBox="1"/>
          <p:nvPr/>
        </p:nvSpPr>
        <p:spPr>
          <a:xfrm>
            <a:off x="1016917" y="276218"/>
            <a:ext cx="10157860" cy="476238"/>
          </a:xfrm>
          <a:prstGeom prst="rect">
            <a:avLst/>
          </a:prstGeom>
          <a:noFill/>
        </p:spPr>
        <p:txBody>
          <a:bodyPr wrap="square" lIns="0" tIns="0" rIns="0" bIns="0">
            <a:spAutoFit/>
          </a:bodyPr>
          <a:lstStyle/>
          <a:p>
            <a:pPr algn="l"/>
            <a:r>
              <a:rPr sz="2744" b="1" i="0">
                <a:solidFill>
                  <a:srgbClr val="7B3F94"/>
                </a:solidFill>
                <a:latin typeface="Montserrat"/>
              </a:rPr>
              <a:t>Ethiopia's Value Proposition for Serious Investors</a:t>
            </a:r>
          </a:p>
        </p:txBody>
      </p:sp>
      <p:sp>
        <p:nvSpPr>
          <p:cNvPr id="6" name="TextBox 5"/>
          <p:cNvSpPr txBox="1"/>
          <p:nvPr/>
        </p:nvSpPr>
        <p:spPr>
          <a:xfrm>
            <a:off x="4625908" y="992063"/>
            <a:ext cx="2939728" cy="1114397"/>
          </a:xfrm>
          <a:prstGeom prst="rect">
            <a:avLst/>
          </a:prstGeom>
          <a:noFill/>
        </p:spPr>
        <p:txBody>
          <a:bodyPr wrap="square" lIns="0" tIns="0" rIns="0" bIns="0">
            <a:spAutoFit/>
          </a:bodyPr>
          <a:lstStyle/>
          <a:p>
            <a:pPr algn="ctr"/>
            <a:r>
              <a:rPr sz="6335" b="1" i="0">
                <a:solidFill>
                  <a:srgbClr val="7B3F94"/>
                </a:solidFill>
                <a:latin typeface="Montserrat"/>
              </a:rPr>
              <a:t>120M+</a:t>
            </a:r>
          </a:p>
        </p:txBody>
      </p:sp>
      <p:sp>
        <p:nvSpPr>
          <p:cNvPr id="7" name="TextBox 6"/>
          <p:cNvSpPr txBox="1"/>
          <p:nvPr/>
        </p:nvSpPr>
        <p:spPr>
          <a:xfrm>
            <a:off x="4551794" y="2125361"/>
            <a:ext cx="3088106" cy="238119"/>
          </a:xfrm>
          <a:prstGeom prst="rect">
            <a:avLst/>
          </a:prstGeom>
          <a:noFill/>
        </p:spPr>
        <p:txBody>
          <a:bodyPr wrap="square" lIns="0" tIns="0" rIns="0" bIns="0">
            <a:spAutoFit/>
          </a:bodyPr>
          <a:lstStyle/>
          <a:p>
            <a:pPr algn="ctr"/>
            <a:r>
              <a:rPr sz="1371" b="1" i="0">
                <a:solidFill>
                  <a:srgbClr val="333333"/>
                </a:solidFill>
                <a:latin typeface="Montserrat"/>
              </a:rPr>
              <a:t>Consumer Market Population</a:t>
            </a:r>
            <a:r>
              <a:rPr sz="937" b="0" i="0">
                <a:solidFill>
                  <a:srgbClr val="670E8C"/>
                </a:solidFill>
                <a:latin typeface="Montserrat"/>
              </a:rPr>
              <a:t> </a:t>
            </a:r>
            <a:r>
              <a:rPr sz="937" b="0" i="0">
                <a:solidFill>
                  <a:srgbClr val="670E8C"/>
                </a:solidFill>
                <a:latin typeface="Montserrat"/>
                <a:hlinkClick r:id="rId3" tooltip="Investment Incentive DABLO insight"/>
              </a:rPr>
              <a:t>[1]</a:t>
            </a:r>
          </a:p>
        </p:txBody>
      </p:sp>
      <p:sp>
        <p:nvSpPr>
          <p:cNvPr id="8" name="TextBox 7"/>
          <p:cNvSpPr txBox="1"/>
          <p:nvPr/>
        </p:nvSpPr>
        <p:spPr>
          <a:xfrm>
            <a:off x="3175168" y="2537009"/>
            <a:ext cx="1269472" cy="371465"/>
          </a:xfrm>
          <a:prstGeom prst="rect">
            <a:avLst/>
          </a:prstGeom>
          <a:noFill/>
        </p:spPr>
        <p:txBody>
          <a:bodyPr wrap="square" lIns="0" tIns="0" rIns="0" bIns="0">
            <a:spAutoFit/>
          </a:bodyPr>
          <a:lstStyle/>
          <a:p>
            <a:pPr algn="ctr"/>
            <a:r>
              <a:rPr sz="2111" b="1" i="0">
                <a:solidFill>
                  <a:srgbClr val="7B3F94"/>
                </a:solidFill>
                <a:latin typeface="Montserrat"/>
              </a:rPr>
              <a:t>10 Years</a:t>
            </a:r>
          </a:p>
        </p:txBody>
      </p:sp>
      <p:sp>
        <p:nvSpPr>
          <p:cNvPr id="9" name="TextBox 8"/>
          <p:cNvSpPr txBox="1"/>
          <p:nvPr/>
        </p:nvSpPr>
        <p:spPr>
          <a:xfrm>
            <a:off x="3060573" y="2936900"/>
            <a:ext cx="1498512" cy="369084"/>
          </a:xfrm>
          <a:prstGeom prst="rect">
            <a:avLst/>
          </a:prstGeom>
          <a:noFill/>
        </p:spPr>
        <p:txBody>
          <a:bodyPr wrap="square" lIns="0" tIns="0" rIns="0" bIns="0">
            <a:spAutoFit/>
          </a:bodyPr>
          <a:lstStyle/>
          <a:p>
            <a:pPr algn="ctr"/>
            <a:r>
              <a:rPr sz="1047" b="0" i="0">
                <a:solidFill>
                  <a:srgbClr val="333333"/>
                </a:solidFill>
                <a:latin typeface="Montserrat"/>
              </a:rPr>
              <a:t>Reduced Tax Benefit Period</a:t>
            </a:r>
            <a:r>
              <a:rPr sz="785" b="0" i="0">
                <a:solidFill>
                  <a:srgbClr val="670E8C"/>
                </a:solidFill>
                <a:latin typeface="Montserrat"/>
              </a:rPr>
              <a:t> </a:t>
            </a:r>
            <a:r>
              <a:rPr sz="785" b="0" i="0">
                <a:solidFill>
                  <a:srgbClr val="670E8C"/>
                </a:solidFill>
                <a:latin typeface="Montserrat"/>
                <a:hlinkClick r:id="rId3" tooltip="Investment Incentive DABLO insight"/>
              </a:rPr>
              <a:t>[1]</a:t>
            </a:r>
          </a:p>
        </p:txBody>
      </p:sp>
      <p:sp>
        <p:nvSpPr>
          <p:cNvPr id="10" name="TextBox 9"/>
          <p:cNvSpPr txBox="1"/>
          <p:nvPr/>
        </p:nvSpPr>
        <p:spPr>
          <a:xfrm>
            <a:off x="5691342" y="2537009"/>
            <a:ext cx="809009" cy="371465"/>
          </a:xfrm>
          <a:prstGeom prst="rect">
            <a:avLst/>
          </a:prstGeom>
          <a:noFill/>
        </p:spPr>
        <p:txBody>
          <a:bodyPr wrap="square" lIns="0" tIns="0" rIns="0" bIns="0">
            <a:spAutoFit/>
          </a:bodyPr>
          <a:lstStyle/>
          <a:p>
            <a:pPr algn="ctr"/>
            <a:r>
              <a:rPr sz="2111" b="1" i="0">
                <a:solidFill>
                  <a:srgbClr val="7B3F94"/>
                </a:solidFill>
                <a:latin typeface="Montserrat"/>
              </a:rPr>
              <a:t>$10M</a:t>
            </a:r>
          </a:p>
        </p:txBody>
      </p:sp>
      <p:sp>
        <p:nvSpPr>
          <p:cNvPr id="11" name="TextBox 10"/>
          <p:cNvSpPr txBox="1"/>
          <p:nvPr/>
        </p:nvSpPr>
        <p:spPr>
          <a:xfrm>
            <a:off x="5302762" y="2936900"/>
            <a:ext cx="1586170" cy="369084"/>
          </a:xfrm>
          <a:prstGeom prst="rect">
            <a:avLst/>
          </a:prstGeom>
          <a:noFill/>
        </p:spPr>
        <p:txBody>
          <a:bodyPr wrap="square" lIns="0" tIns="0" rIns="0" bIns="0">
            <a:spAutoFit/>
          </a:bodyPr>
          <a:lstStyle/>
          <a:p>
            <a:pPr algn="ctr"/>
            <a:r>
              <a:rPr sz="1047" b="0" i="0">
                <a:solidFill>
                  <a:srgbClr val="333333"/>
                </a:solidFill>
                <a:latin typeface="Montserrat"/>
              </a:rPr>
              <a:t>Minimum Investment Threshold</a:t>
            </a:r>
            <a:r>
              <a:rPr sz="785" b="0" i="0">
                <a:solidFill>
                  <a:srgbClr val="670E8C"/>
                </a:solidFill>
                <a:latin typeface="Montserrat"/>
              </a:rPr>
              <a:t> </a:t>
            </a:r>
            <a:r>
              <a:rPr sz="785" b="0" i="0">
                <a:solidFill>
                  <a:srgbClr val="670E8C"/>
                </a:solidFill>
                <a:latin typeface="Montserrat"/>
                <a:hlinkClick r:id="rId3" tooltip="Investment Incentive DABLO insight"/>
              </a:rPr>
              <a:t>[1]</a:t>
            </a:r>
          </a:p>
        </p:txBody>
      </p:sp>
      <p:sp>
        <p:nvSpPr>
          <p:cNvPr id="12" name="TextBox 11"/>
          <p:cNvSpPr txBox="1"/>
          <p:nvPr/>
        </p:nvSpPr>
        <p:spPr>
          <a:xfrm>
            <a:off x="7952878" y="2537009"/>
            <a:ext cx="857823" cy="371465"/>
          </a:xfrm>
          <a:prstGeom prst="rect">
            <a:avLst/>
          </a:prstGeom>
          <a:noFill/>
        </p:spPr>
        <p:txBody>
          <a:bodyPr wrap="square" lIns="0" tIns="0" rIns="0" bIns="0">
            <a:spAutoFit/>
          </a:bodyPr>
          <a:lstStyle/>
          <a:p>
            <a:pPr algn="ctr"/>
            <a:r>
              <a:rPr sz="2111" b="1" i="0">
                <a:solidFill>
                  <a:srgbClr val="7B3F94"/>
                </a:solidFill>
                <a:latin typeface="Montserrat"/>
              </a:rPr>
              <a:t>5-15%</a:t>
            </a:r>
          </a:p>
        </p:txBody>
      </p:sp>
      <p:sp>
        <p:nvSpPr>
          <p:cNvPr id="13" name="TextBox 12"/>
          <p:cNvSpPr txBox="1"/>
          <p:nvPr/>
        </p:nvSpPr>
        <p:spPr>
          <a:xfrm>
            <a:off x="7570399" y="2936900"/>
            <a:ext cx="1622781" cy="369084"/>
          </a:xfrm>
          <a:prstGeom prst="rect">
            <a:avLst/>
          </a:prstGeom>
          <a:noFill/>
        </p:spPr>
        <p:txBody>
          <a:bodyPr wrap="square" lIns="0" tIns="0" rIns="0" bIns="0">
            <a:spAutoFit/>
          </a:bodyPr>
          <a:lstStyle/>
          <a:p>
            <a:pPr algn="ctr"/>
            <a:r>
              <a:rPr sz="1047" b="0" i="0">
                <a:solidFill>
                  <a:srgbClr val="333333"/>
                </a:solidFill>
                <a:latin typeface="Montserrat"/>
              </a:rPr>
              <a:t>Corporate Tax Rates vs 30% Standard</a:t>
            </a:r>
            <a:r>
              <a:rPr sz="785" b="0" i="0">
                <a:solidFill>
                  <a:srgbClr val="670E8C"/>
                </a:solidFill>
                <a:latin typeface="Montserrat"/>
              </a:rPr>
              <a:t> </a:t>
            </a:r>
            <a:r>
              <a:rPr sz="785" b="0" i="0">
                <a:solidFill>
                  <a:srgbClr val="670E8C"/>
                </a:solidFill>
                <a:latin typeface="Montserrat"/>
                <a:hlinkClick r:id="rId3" tooltip="Investment Incentive DABLO insight"/>
              </a:rPr>
              <a:t>[1]</a:t>
            </a:r>
          </a:p>
        </p:txBody>
      </p:sp>
      <p:sp>
        <p:nvSpPr>
          <p:cNvPr id="14" name="TextBox 13"/>
          <p:cNvSpPr txBox="1"/>
          <p:nvPr/>
        </p:nvSpPr>
        <p:spPr>
          <a:xfrm>
            <a:off x="1929508" y="3505409"/>
            <a:ext cx="8332529" cy="638456"/>
          </a:xfrm>
          <a:prstGeom prst="rect">
            <a:avLst/>
          </a:prstGeom>
          <a:noFill/>
        </p:spPr>
        <p:txBody>
          <a:bodyPr wrap="square" lIns="0" tIns="0" rIns="0" bIns="0">
            <a:spAutoFit/>
          </a:bodyPr>
          <a:lstStyle/>
          <a:p>
            <a:pPr algn="ctr"/>
            <a:r>
              <a:rPr sz="1158" b="0" i="1">
                <a:solidFill>
                  <a:srgbClr val="333333"/>
                </a:solidFill>
                <a:latin typeface="Montserrat"/>
              </a:rPr>
              <a:t>Regulation No. 586/2026 ensures</a:t>
            </a:r>
            <a:r>
              <a:rPr sz="1107" b="1" i="0">
                <a:solidFill>
                  <a:srgbClr val="670E8C"/>
                </a:solidFill>
                <a:latin typeface="Montserrat"/>
              </a:rPr>
              <a:t> serious, well-capitalized foreign investors</a:t>
            </a:r>
            <a:r>
              <a:rPr sz="1158" b="0" i="1">
                <a:solidFill>
                  <a:srgbClr val="333333"/>
                </a:solidFill>
                <a:latin typeface="Montserrat"/>
              </a:rPr>
              <a:t> receive</a:t>
            </a:r>
            <a:r>
              <a:rPr sz="1107" b="1" i="0">
                <a:solidFill>
                  <a:srgbClr val="670E8C"/>
                </a:solidFill>
                <a:latin typeface="Montserrat"/>
              </a:rPr>
              <a:t> decade-long fiscal support</a:t>
            </a:r>
            <a:r>
              <a:rPr sz="1158" b="0" i="1">
                <a:solidFill>
                  <a:srgbClr val="333333"/>
                </a:solidFill>
                <a:latin typeface="Montserrat"/>
              </a:rPr>
              <a:t> in exchange for delivering</a:t>
            </a:r>
            <a:r>
              <a:rPr sz="1107" b="1" i="0">
                <a:solidFill>
                  <a:srgbClr val="670E8C"/>
                </a:solidFill>
                <a:latin typeface="Montserrat"/>
              </a:rPr>
              <a:t> measurable economic impact</a:t>
            </a:r>
            <a:r>
              <a:rPr sz="1158" b="0" i="1">
                <a:solidFill>
                  <a:srgbClr val="333333"/>
                </a:solidFill>
                <a:latin typeface="Montserrat"/>
              </a:rPr>
              <a:t> through job creation, technology transfer, and export performance</a:t>
            </a:r>
          </a:p>
        </p:txBody>
      </p:sp>
      <p:sp>
        <p:nvSpPr>
          <p:cNvPr id="15" name="TextBox 14"/>
          <p:cNvSpPr txBox="1"/>
          <p:nvPr/>
        </p:nvSpPr>
        <p:spPr>
          <a:xfrm>
            <a:off x="1500894" y="4360108"/>
            <a:ext cx="8624820" cy="434567"/>
          </a:xfrm>
          <a:prstGeom prst="rect">
            <a:avLst/>
          </a:prstGeom>
          <a:noFill/>
        </p:spPr>
        <p:txBody>
          <a:bodyPr wrap="square" lIns="0" tIns="0" rIns="0" bIns="0">
            <a:spAutoFit/>
          </a:bodyPr>
          <a:lstStyle/>
          <a:p>
            <a:pPr algn="l"/>
            <a:r>
              <a:rPr sz="1213" b="0" i="0">
                <a:solidFill>
                  <a:srgbClr val="333333"/>
                </a:solidFill>
                <a:latin typeface="Montserrat"/>
              </a:rPr>
              <a:t>Suited for large manufacturers, renewable energy developers, technology companies, and agribusiness corporations with export capacity</a:t>
            </a:r>
          </a:p>
        </p:txBody>
      </p:sp>
      <p:sp>
        <p:nvSpPr>
          <p:cNvPr id="16" name="TextBox 15"/>
          <p:cNvSpPr txBox="1"/>
          <p:nvPr/>
        </p:nvSpPr>
        <p:spPr>
          <a:xfrm>
            <a:off x="1500894" y="4920581"/>
            <a:ext cx="9244971" cy="184666"/>
          </a:xfrm>
          <a:prstGeom prst="rect">
            <a:avLst/>
          </a:prstGeom>
          <a:noFill/>
        </p:spPr>
        <p:txBody>
          <a:bodyPr wrap="square" lIns="0" tIns="0" rIns="0" bIns="0" anchor="t">
            <a:spAutoFit/>
          </a:bodyPr>
          <a:lstStyle/>
          <a:p>
            <a:r>
              <a:rPr sz="1200" b="0" i="0" dirty="0">
                <a:solidFill>
                  <a:srgbClr val="333333"/>
                </a:solidFill>
                <a:latin typeface="Montserrat"/>
              </a:rPr>
              <a:t>Strategic Horn of Africa location with preferential market access </a:t>
            </a:r>
            <a:r>
              <a:rPr sz="1200" b="0" i="0">
                <a:solidFill>
                  <a:srgbClr val="333333"/>
                </a:solidFill>
                <a:latin typeface="Montserrat"/>
              </a:rPr>
              <a:t>and Everything But Arms programs</a:t>
            </a:r>
          </a:p>
        </p:txBody>
      </p:sp>
      <p:sp>
        <p:nvSpPr>
          <p:cNvPr id="17" name="TextBox 16"/>
          <p:cNvSpPr txBox="1"/>
          <p:nvPr/>
        </p:nvSpPr>
        <p:spPr>
          <a:xfrm>
            <a:off x="1500894" y="5481053"/>
            <a:ext cx="9017568" cy="434567"/>
          </a:xfrm>
          <a:prstGeom prst="rect">
            <a:avLst/>
          </a:prstGeom>
          <a:noFill/>
        </p:spPr>
        <p:txBody>
          <a:bodyPr wrap="square" lIns="0" tIns="0" rIns="0" bIns="0">
            <a:spAutoFit/>
          </a:bodyPr>
          <a:lstStyle/>
          <a:p>
            <a:pPr algn="l"/>
            <a:r>
              <a:rPr sz="1213" b="0" i="0">
                <a:solidFill>
                  <a:srgbClr val="333333"/>
                </a:solidFill>
                <a:latin typeface="Montserrat"/>
              </a:rPr>
              <a:t>Decade of reduced tax rates provides predictable fiscal environment ideal for capital-intensive undertakings with sustained investment commitments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Rounded Rectangle 1"/>
          <p:cNvSpPr/>
          <p:nvPr/>
        </p:nvSpPr>
        <p:spPr>
          <a:xfrm>
            <a:off x="304800" y="871686"/>
            <a:ext cx="11582400" cy="677167"/>
          </a:xfrm>
          <a:prstGeom prst="roundRect">
            <a:avLst>
              <a:gd name="adj" fmla="val 16879"/>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ounded Rectangle 2"/>
          <p:cNvSpPr/>
          <p:nvPr/>
        </p:nvSpPr>
        <p:spPr>
          <a:xfrm>
            <a:off x="304800" y="1640234"/>
            <a:ext cx="11582400" cy="677167"/>
          </a:xfrm>
          <a:prstGeom prst="roundRect">
            <a:avLst>
              <a:gd name="adj" fmla="val 16879"/>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p:cNvSpPr/>
          <p:nvPr/>
        </p:nvSpPr>
        <p:spPr>
          <a:xfrm>
            <a:off x="304800" y="2408783"/>
            <a:ext cx="11582400" cy="677167"/>
          </a:xfrm>
          <a:prstGeom prst="roundRect">
            <a:avLst>
              <a:gd name="adj" fmla="val 16879"/>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04792" y="209544"/>
            <a:ext cx="5304994" cy="514337"/>
          </a:xfrm>
          <a:prstGeom prst="rect">
            <a:avLst/>
          </a:prstGeom>
          <a:noFill/>
        </p:spPr>
        <p:txBody>
          <a:bodyPr wrap="square" lIns="0" tIns="0" rIns="0" bIns="0">
            <a:spAutoFit/>
          </a:bodyPr>
          <a:lstStyle/>
          <a:p>
            <a:pPr algn="l"/>
            <a:r>
              <a:rPr sz="2955" b="1" i="0">
                <a:solidFill>
                  <a:srgbClr val="7B3F94"/>
                </a:solidFill>
                <a:latin typeface="Montserrat"/>
              </a:rPr>
              <a:t>About DABLO Law Firm</a:t>
            </a:r>
          </a:p>
        </p:txBody>
      </p:sp>
      <p:sp>
        <p:nvSpPr>
          <p:cNvPr id="6" name="TextBox 5"/>
          <p:cNvSpPr txBox="1"/>
          <p:nvPr/>
        </p:nvSpPr>
        <p:spPr>
          <a:xfrm>
            <a:off x="457188" y="974502"/>
            <a:ext cx="1534528" cy="223138"/>
          </a:xfrm>
          <a:prstGeom prst="rect">
            <a:avLst/>
          </a:prstGeom>
          <a:noFill/>
        </p:spPr>
        <p:txBody>
          <a:bodyPr wrap="square" lIns="0" tIns="0" rIns="0" bIns="0" anchor="t">
            <a:spAutoFit/>
          </a:bodyPr>
          <a:lstStyle/>
          <a:p>
            <a:r>
              <a:rPr lang="en-US" sz="1450" b="1">
                <a:solidFill>
                  <a:srgbClr val="7B3F94"/>
                </a:solidFill>
                <a:latin typeface="Montserrat"/>
              </a:rPr>
              <a:t>Highly Ranked </a:t>
            </a:r>
            <a:endParaRPr lang="en-US" sz="1450" b="1" i="0">
              <a:solidFill>
                <a:srgbClr val="7B3F94"/>
              </a:solidFill>
              <a:latin typeface="Montserrat"/>
            </a:endParaRPr>
          </a:p>
        </p:txBody>
      </p:sp>
      <p:sp>
        <p:nvSpPr>
          <p:cNvPr id="7" name="TextBox 6"/>
          <p:cNvSpPr txBox="1"/>
          <p:nvPr/>
        </p:nvSpPr>
        <p:spPr>
          <a:xfrm>
            <a:off x="457188" y="1225477"/>
            <a:ext cx="1863052" cy="138499"/>
          </a:xfrm>
          <a:prstGeom prst="rect">
            <a:avLst/>
          </a:prstGeom>
          <a:noFill/>
        </p:spPr>
        <p:txBody>
          <a:bodyPr wrap="square" lIns="0" tIns="0" rIns="0" bIns="0" anchor="t">
            <a:spAutoFit/>
          </a:bodyPr>
          <a:lstStyle/>
          <a:p>
            <a:r>
              <a:rPr lang="en-US" sz="900">
                <a:solidFill>
                  <a:srgbClr val="666666"/>
                </a:solidFill>
                <a:latin typeface="Montserrat"/>
              </a:rPr>
              <a:t>Chambers and Partners</a:t>
            </a:r>
            <a:endParaRPr lang="en-US" sz="900" b="0" i="0" dirty="0">
              <a:solidFill>
                <a:srgbClr val="666666"/>
              </a:solidFill>
              <a:latin typeface="Montserrat"/>
            </a:endParaRPr>
          </a:p>
        </p:txBody>
      </p:sp>
      <p:sp>
        <p:nvSpPr>
          <p:cNvPr id="8" name="TextBox 7"/>
          <p:cNvSpPr txBox="1"/>
          <p:nvPr/>
        </p:nvSpPr>
        <p:spPr>
          <a:xfrm>
            <a:off x="457188" y="1743031"/>
            <a:ext cx="2060622" cy="266693"/>
          </a:xfrm>
          <a:prstGeom prst="rect">
            <a:avLst/>
          </a:prstGeom>
          <a:noFill/>
        </p:spPr>
        <p:txBody>
          <a:bodyPr wrap="square" lIns="0" tIns="0" rIns="0" bIns="0">
            <a:spAutoFit/>
          </a:bodyPr>
          <a:lstStyle/>
          <a:p>
            <a:pPr algn="l"/>
            <a:r>
              <a:rPr sz="1477" b="1" i="0">
                <a:solidFill>
                  <a:srgbClr val="7B3F94"/>
                </a:solidFill>
                <a:latin typeface="Montserrat"/>
              </a:rPr>
              <a:t>Lex Africa Alliance</a:t>
            </a:r>
          </a:p>
        </p:txBody>
      </p:sp>
      <p:sp>
        <p:nvSpPr>
          <p:cNvPr id="9" name="TextBox 8"/>
          <p:cNvSpPr txBox="1"/>
          <p:nvPr/>
        </p:nvSpPr>
        <p:spPr>
          <a:xfrm>
            <a:off x="457188" y="2027137"/>
            <a:ext cx="2452774" cy="152396"/>
          </a:xfrm>
          <a:prstGeom prst="rect">
            <a:avLst/>
          </a:prstGeom>
          <a:noFill/>
        </p:spPr>
        <p:txBody>
          <a:bodyPr wrap="square" lIns="0" tIns="0" rIns="0" bIns="0">
            <a:spAutoFit/>
          </a:bodyPr>
          <a:lstStyle/>
          <a:p>
            <a:pPr algn="l"/>
            <a:r>
              <a:rPr sz="937" b="0" i="0">
                <a:solidFill>
                  <a:srgbClr val="666666"/>
                </a:solidFill>
                <a:latin typeface="Montserrat"/>
              </a:rPr>
              <a:t>Member with Pan-African Legal Team</a:t>
            </a:r>
          </a:p>
        </p:txBody>
      </p:sp>
      <p:sp>
        <p:nvSpPr>
          <p:cNvPr id="10" name="TextBox 9"/>
          <p:cNvSpPr txBox="1"/>
          <p:nvPr/>
        </p:nvSpPr>
        <p:spPr>
          <a:xfrm>
            <a:off x="457188" y="2511560"/>
            <a:ext cx="2807423" cy="227306"/>
          </a:xfrm>
          <a:prstGeom prst="rect">
            <a:avLst/>
          </a:prstGeom>
          <a:noFill/>
        </p:spPr>
        <p:txBody>
          <a:bodyPr wrap="square" lIns="0" tIns="0" rIns="0" bIns="0" anchor="t">
            <a:spAutoFit/>
          </a:bodyPr>
          <a:lstStyle/>
          <a:p>
            <a:r>
              <a:rPr lang="en-US" sz="1450" b="1">
                <a:solidFill>
                  <a:srgbClr val="7B3F94"/>
                </a:solidFill>
                <a:latin typeface="Montserrat"/>
              </a:rPr>
              <a:t>Leading Law Firm</a:t>
            </a:r>
            <a:endParaRPr lang="en-US" sz="1450" b="1" i="0" dirty="0">
              <a:solidFill>
                <a:srgbClr val="7B3F94"/>
              </a:solidFill>
              <a:latin typeface="Montserrat"/>
            </a:endParaRPr>
          </a:p>
        </p:txBody>
      </p:sp>
      <p:sp>
        <p:nvSpPr>
          <p:cNvPr id="11" name="TextBox 10"/>
          <p:cNvSpPr txBox="1"/>
          <p:nvPr/>
        </p:nvSpPr>
        <p:spPr>
          <a:xfrm>
            <a:off x="457188" y="2795666"/>
            <a:ext cx="2298592" cy="138499"/>
          </a:xfrm>
          <a:prstGeom prst="rect">
            <a:avLst/>
          </a:prstGeom>
          <a:noFill/>
        </p:spPr>
        <p:txBody>
          <a:bodyPr wrap="square" lIns="0" tIns="0" rIns="0" bIns="0" anchor="t">
            <a:spAutoFit/>
          </a:bodyPr>
          <a:lstStyle/>
          <a:p>
            <a:r>
              <a:rPr lang="en-US" sz="900">
                <a:solidFill>
                  <a:srgbClr val="666666"/>
                </a:solidFill>
                <a:latin typeface="Montserrat"/>
              </a:rPr>
              <a:t>Legal 500 </a:t>
            </a:r>
            <a:endParaRPr lang="en-US"/>
          </a:p>
        </p:txBody>
      </p:sp>
      <p:sp>
        <p:nvSpPr>
          <p:cNvPr id="12" name="TextBox 11"/>
          <p:cNvSpPr txBox="1"/>
          <p:nvPr/>
        </p:nvSpPr>
        <p:spPr>
          <a:xfrm>
            <a:off x="304792" y="5492662"/>
            <a:ext cx="2281924" cy="171445"/>
          </a:xfrm>
          <a:prstGeom prst="rect">
            <a:avLst/>
          </a:prstGeom>
          <a:noFill/>
        </p:spPr>
        <p:txBody>
          <a:bodyPr wrap="square" lIns="0" tIns="0" rIns="0" bIns="0">
            <a:spAutoFit/>
          </a:bodyPr>
          <a:lstStyle/>
          <a:p>
            <a:pPr algn="l"/>
            <a:r>
              <a:rPr sz="949" b="1" i="0">
                <a:solidFill>
                  <a:srgbClr val="7B3F94"/>
                </a:solidFill>
                <a:latin typeface="Montserrat"/>
              </a:rPr>
              <a:t>For Investment Legal Guidance:</a:t>
            </a:r>
          </a:p>
        </p:txBody>
      </p:sp>
      <p:sp>
        <p:nvSpPr>
          <p:cNvPr id="13" name="TextBox 12"/>
          <p:cNvSpPr txBox="1"/>
          <p:nvPr/>
        </p:nvSpPr>
        <p:spPr>
          <a:xfrm>
            <a:off x="304792" y="5712475"/>
            <a:ext cx="7177205" cy="180970"/>
          </a:xfrm>
          <a:prstGeom prst="rect">
            <a:avLst/>
          </a:prstGeom>
          <a:noFill/>
        </p:spPr>
        <p:txBody>
          <a:bodyPr wrap="square" lIns="0" tIns="0" rIns="0" bIns="0">
            <a:spAutoFit/>
          </a:bodyPr>
          <a:lstStyle/>
          <a:p>
            <a:pPr algn="l"/>
            <a:r>
              <a:rPr sz="1047" b="0" i="0">
                <a:solidFill>
                  <a:srgbClr val="333333"/>
                </a:solidFill>
                <a:latin typeface="Montserrat"/>
              </a:rPr>
              <a:t>Contact DABLO Law Firm Investment &amp; Tax Practice at</a:t>
            </a:r>
            <a:r>
              <a:rPr sz="1002" b="1" i="0">
                <a:solidFill>
                  <a:srgbClr val="670E8C"/>
                </a:solidFill>
                <a:latin typeface="Montserrat"/>
              </a:rPr>
              <a:t> info@dablolawfirm.com</a:t>
            </a:r>
            <a:r>
              <a:rPr sz="1047" b="0" i="0">
                <a:solidFill>
                  <a:srgbClr val="333333"/>
                </a:solidFill>
                <a:latin typeface="Montserrat"/>
              </a:rPr>
              <a:t> or</a:t>
            </a:r>
            <a:r>
              <a:rPr sz="1002" b="1" i="0">
                <a:solidFill>
                  <a:srgbClr val="670E8C"/>
                </a:solidFill>
                <a:latin typeface="Montserrat"/>
              </a:rPr>
              <a:t> +251938888887</a:t>
            </a:r>
          </a:p>
        </p:txBody>
      </p:sp>
      <p:sp>
        <p:nvSpPr>
          <p:cNvPr id="14" name="TextBox 13"/>
          <p:cNvSpPr txBox="1"/>
          <p:nvPr/>
        </p:nvSpPr>
        <p:spPr>
          <a:xfrm>
            <a:off x="304792" y="3268630"/>
            <a:ext cx="11582110" cy="944439"/>
          </a:xfrm>
          <a:prstGeom prst="rect">
            <a:avLst/>
          </a:prstGeom>
          <a:noFill/>
        </p:spPr>
        <p:txBody>
          <a:bodyPr wrap="square" lIns="0" tIns="0" rIns="0" bIns="0">
            <a:spAutoFit/>
          </a:bodyPr>
          <a:lstStyle/>
          <a:p>
            <a:pPr marL="144657" indent="-144657" algn="l">
              <a:lnSpc>
                <a:spcPts val="1545"/>
              </a:lnSpc>
              <a:spcBef>
                <a:spcPts val="0"/>
              </a:spcBef>
              <a:spcAft>
                <a:spcPts val="0"/>
              </a:spcAft>
              <a:buClr>
                <a:srgbClr val="7B3F94"/>
              </a:buClr>
              <a:buSzPct val="100000"/>
              <a:buFont typeface="Montserrat" charset="0"/>
              <a:buChar char="●"/>
            </a:pPr>
            <a:r>
              <a:rPr sz="1103" b="0" i="0">
                <a:solidFill>
                  <a:srgbClr val="333333"/>
                </a:solidFill>
                <a:latin typeface="Montserrat"/>
              </a:rPr>
              <a:t>Leading full-service law firm based in Ethiopia with proven track record helping clients navigate legal and regulatory landscape across investments, banking and financial services, capital markets, corporate and commercial law, and fintech sectors</a:t>
            </a:r>
          </a:p>
          <a:p>
            <a:pPr marL="144657" indent="-144657" algn="l">
              <a:lnSpc>
                <a:spcPts val="1545"/>
              </a:lnSpc>
              <a:spcBef>
                <a:spcPts val="719"/>
              </a:spcBef>
              <a:spcAft>
                <a:spcPts val="0"/>
              </a:spcAft>
              <a:buClr>
                <a:srgbClr val="7B3F94"/>
              </a:buClr>
              <a:buSzPct val="100000"/>
              <a:buFont typeface="Montserrat" charset="0"/>
              <a:buChar char="●"/>
            </a:pPr>
            <a:r>
              <a:rPr sz="1103" b="0" i="0">
                <a:solidFill>
                  <a:srgbClr val="333333"/>
                </a:solidFill>
                <a:latin typeface="Montserrat"/>
              </a:rPr>
              <a:t>Part of Lex Africa, the first and largest African legal alliance with Pan-African legal team of more than 600 lawyers in 33 countries providing seamless cross-border and local African legal solutions, consistently ranked Band 1 Leading Regional Law Firm Network by Chambers and Partners</a:t>
            </a:r>
          </a:p>
        </p:txBody>
      </p:sp>
      <p:sp>
        <p:nvSpPr>
          <p:cNvPr id="15" name="TextBox 14"/>
          <p:cNvSpPr txBox="1"/>
          <p:nvPr/>
        </p:nvSpPr>
        <p:spPr>
          <a:xfrm>
            <a:off x="304792" y="4517713"/>
            <a:ext cx="11582110" cy="476238"/>
          </a:xfrm>
          <a:prstGeom prst="rect">
            <a:avLst/>
          </a:prstGeom>
          <a:noFill/>
        </p:spPr>
        <p:txBody>
          <a:bodyPr wrap="square" lIns="0" tIns="0" rIns="0" bIns="0">
            <a:spAutoFit/>
          </a:bodyPr>
          <a:lstStyle/>
          <a:p>
            <a:pPr marL="144657" indent="-144657" algn="l">
              <a:lnSpc>
                <a:spcPts val="1545"/>
              </a:lnSpc>
              <a:spcBef>
                <a:spcPts val="0"/>
              </a:spcBef>
              <a:spcAft>
                <a:spcPts val="0"/>
              </a:spcAft>
              <a:buClr>
                <a:srgbClr val="7B3F94"/>
              </a:buClr>
              <a:buSzPct val="100000"/>
              <a:buFont typeface="Montserrat" charset="0"/>
              <a:buChar char="●"/>
            </a:pPr>
            <a:r>
              <a:rPr sz="1103" b="0" i="0">
                <a:solidFill>
                  <a:srgbClr val="333333"/>
                </a:solidFill>
                <a:latin typeface="Montserrat"/>
              </a:rPr>
              <a:t>Extensive expertise guiding local and international investors through every stage of investment journey from market entry and business setup to licensing, structuring, and compliance aligned with Investment Proclamation No. 1180/2020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Rectangle 1"/>
          <p:cNvSpPr/>
          <p:nvPr/>
        </p:nvSpPr>
        <p:spPr>
          <a:xfrm>
            <a:off x="0" y="0"/>
            <a:ext cx="6095847" cy="6857828"/>
          </a:xfrm>
          <a:prstGeom prst="rect">
            <a:avLst/>
          </a:prstGeom>
          <a:solidFill>
            <a:srgbClr val="F5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6400639" y="120398"/>
            <a:ext cx="5480012" cy="1101002"/>
          </a:xfrm>
          <a:prstGeom prst="rect">
            <a:avLst/>
          </a:prstGeom>
          <a:noFill/>
        </p:spPr>
        <p:txBody>
          <a:bodyPr wrap="square" lIns="0" tIns="0" rIns="0" bIns="0">
            <a:spAutoFit/>
          </a:bodyPr>
          <a:lstStyle/>
          <a:p>
            <a:pPr algn="l"/>
            <a:r>
              <a:rPr sz="3167" b="1" i="0">
                <a:solidFill>
                  <a:srgbClr val="7B3F94"/>
                </a:solidFill>
                <a:latin typeface="Montserrat"/>
              </a:rPr>
              <a:t>A Fundamental Shift in Investment Strategy</a:t>
            </a:r>
          </a:p>
        </p:txBody>
      </p:sp>
      <p:sp>
        <p:nvSpPr>
          <p:cNvPr id="5" name="TextBox 4"/>
          <p:cNvSpPr txBox="1"/>
          <p:nvPr/>
        </p:nvSpPr>
        <p:spPr>
          <a:xfrm>
            <a:off x="6400639" y="1547029"/>
            <a:ext cx="91440" cy="91440"/>
          </a:xfrm>
          <a:prstGeom prst="rect">
            <a:avLst/>
          </a:prstGeom>
          <a:noFill/>
        </p:spPr>
        <p:txBody>
          <a:bodyPr wrap="square" lIns="0" tIns="0" rIns="0" bIns="0">
            <a:spAutoFit/>
          </a:bodyPr>
          <a:lstStyle/>
          <a:p>
            <a:pPr algn="l"/>
            <a:r>
              <a:rPr sz="455" b="0" i="1">
                <a:solidFill>
                  <a:srgbClr val="7B3F94"/>
                </a:solidFill>
                <a:latin typeface="Times New Roman"/>
              </a:rPr>
              <a:t>●</a:t>
            </a:r>
          </a:p>
        </p:txBody>
      </p:sp>
      <p:sp>
        <p:nvSpPr>
          <p:cNvPr id="6" name="TextBox 5"/>
          <p:cNvSpPr txBox="1"/>
          <p:nvPr/>
        </p:nvSpPr>
        <p:spPr>
          <a:xfrm>
            <a:off x="6589944" y="1474700"/>
            <a:ext cx="5202901" cy="1051444"/>
          </a:xfrm>
          <a:prstGeom prst="rect">
            <a:avLst/>
          </a:prstGeom>
          <a:noFill/>
        </p:spPr>
        <p:txBody>
          <a:bodyPr wrap="square" lIns="0" tIns="0" rIns="0" bIns="0">
            <a:spAutoFit/>
          </a:bodyPr>
          <a:lstStyle/>
          <a:p>
            <a:pPr algn="l"/>
            <a:r>
              <a:rPr sz="1323" b="0" i="0">
                <a:solidFill>
                  <a:srgbClr val="333333"/>
                </a:solidFill>
                <a:latin typeface="Montserrat"/>
              </a:rPr>
              <a:t>Performance-based model requires investors to meet specific targets for job creation, technology transfer, and export performance through legally binding agreements with the Ethiopian Investment Commission</a:t>
            </a:r>
          </a:p>
        </p:txBody>
      </p:sp>
      <p:sp>
        <p:nvSpPr>
          <p:cNvPr id="7" name="TextBox 6"/>
          <p:cNvSpPr txBox="1"/>
          <p:nvPr/>
        </p:nvSpPr>
        <p:spPr>
          <a:xfrm>
            <a:off x="6400639" y="2796559"/>
            <a:ext cx="91440" cy="91440"/>
          </a:xfrm>
          <a:prstGeom prst="rect">
            <a:avLst/>
          </a:prstGeom>
          <a:noFill/>
        </p:spPr>
        <p:txBody>
          <a:bodyPr wrap="square" lIns="0" tIns="0" rIns="0" bIns="0">
            <a:spAutoFit/>
          </a:bodyPr>
          <a:lstStyle/>
          <a:p>
            <a:pPr algn="l"/>
            <a:r>
              <a:rPr sz="455" b="0" i="1">
                <a:solidFill>
                  <a:srgbClr val="7B3F94"/>
                </a:solidFill>
                <a:latin typeface="Times New Roman"/>
              </a:rPr>
              <a:t>●</a:t>
            </a:r>
          </a:p>
        </p:txBody>
      </p:sp>
      <p:sp>
        <p:nvSpPr>
          <p:cNvPr id="8" name="TextBox 7"/>
          <p:cNvSpPr txBox="1"/>
          <p:nvPr/>
        </p:nvSpPr>
        <p:spPr>
          <a:xfrm>
            <a:off x="6589944" y="2724230"/>
            <a:ext cx="5174773" cy="1051444"/>
          </a:xfrm>
          <a:prstGeom prst="rect">
            <a:avLst/>
          </a:prstGeom>
          <a:noFill/>
        </p:spPr>
        <p:txBody>
          <a:bodyPr wrap="square" lIns="0" tIns="0" rIns="0" bIns="0">
            <a:spAutoFit/>
          </a:bodyPr>
          <a:lstStyle/>
          <a:p>
            <a:pPr algn="l"/>
            <a:r>
              <a:rPr sz="1323" b="0" i="0">
                <a:solidFill>
                  <a:srgbClr val="333333"/>
                </a:solidFill>
                <a:latin typeface="Montserrat"/>
              </a:rPr>
              <a:t>Reduced corporate tax rates from 5% to 15% for up to 10 years, representing 50-83% reduction from standard 30% rate, with complete customs duty exemptions on capital goods and construction materials</a:t>
            </a:r>
          </a:p>
        </p:txBody>
      </p:sp>
      <p:sp>
        <p:nvSpPr>
          <p:cNvPr id="9" name="TextBox 8"/>
          <p:cNvSpPr txBox="1"/>
          <p:nvPr/>
        </p:nvSpPr>
        <p:spPr>
          <a:xfrm>
            <a:off x="6400639" y="4046089"/>
            <a:ext cx="91440" cy="91440"/>
          </a:xfrm>
          <a:prstGeom prst="rect">
            <a:avLst/>
          </a:prstGeom>
          <a:noFill/>
        </p:spPr>
        <p:txBody>
          <a:bodyPr wrap="square" lIns="0" tIns="0" rIns="0" bIns="0">
            <a:spAutoFit/>
          </a:bodyPr>
          <a:lstStyle/>
          <a:p>
            <a:pPr algn="l"/>
            <a:r>
              <a:rPr sz="455" b="0" i="1">
                <a:solidFill>
                  <a:srgbClr val="7B3F94"/>
                </a:solidFill>
                <a:latin typeface="Times New Roman"/>
              </a:rPr>
              <a:t>●</a:t>
            </a:r>
          </a:p>
        </p:txBody>
      </p:sp>
      <p:sp>
        <p:nvSpPr>
          <p:cNvPr id="10" name="TextBox 9"/>
          <p:cNvSpPr txBox="1"/>
          <p:nvPr/>
        </p:nvSpPr>
        <p:spPr>
          <a:xfrm>
            <a:off x="6589944" y="3973760"/>
            <a:ext cx="5243083" cy="1051444"/>
          </a:xfrm>
          <a:prstGeom prst="rect">
            <a:avLst/>
          </a:prstGeom>
          <a:noFill/>
        </p:spPr>
        <p:txBody>
          <a:bodyPr wrap="square" lIns="0" tIns="0" rIns="0" bIns="0">
            <a:spAutoFit/>
          </a:bodyPr>
          <a:lstStyle/>
          <a:p>
            <a:pPr algn="l"/>
            <a:r>
              <a:rPr sz="1323" b="0" i="0">
                <a:solidFill>
                  <a:srgbClr val="333333"/>
                </a:solidFill>
                <a:latin typeface="Montserrat"/>
              </a:rPr>
              <a:t>USD 10 million minimum capital investment threshold ensures incentives target transformative projects capable of generating significant employment, foreign exchange earnings, and technological advancement</a:t>
            </a:r>
          </a:p>
        </p:txBody>
      </p:sp>
      <p:sp>
        <p:nvSpPr>
          <p:cNvPr id="11" name="TextBox 10"/>
          <p:cNvSpPr txBox="1"/>
          <p:nvPr/>
        </p:nvSpPr>
        <p:spPr>
          <a:xfrm>
            <a:off x="6400639" y="5295618"/>
            <a:ext cx="91440" cy="91440"/>
          </a:xfrm>
          <a:prstGeom prst="rect">
            <a:avLst/>
          </a:prstGeom>
          <a:noFill/>
        </p:spPr>
        <p:txBody>
          <a:bodyPr wrap="square" lIns="0" tIns="0" rIns="0" bIns="0">
            <a:spAutoFit/>
          </a:bodyPr>
          <a:lstStyle/>
          <a:p>
            <a:pPr algn="l"/>
            <a:r>
              <a:rPr sz="455" b="0" i="1">
                <a:solidFill>
                  <a:srgbClr val="7B3F94"/>
                </a:solidFill>
                <a:latin typeface="Times New Roman"/>
              </a:rPr>
              <a:t>●</a:t>
            </a:r>
          </a:p>
        </p:txBody>
      </p:sp>
      <p:sp>
        <p:nvSpPr>
          <p:cNvPr id="12" name="TextBox 11"/>
          <p:cNvSpPr txBox="1"/>
          <p:nvPr/>
        </p:nvSpPr>
        <p:spPr>
          <a:xfrm>
            <a:off x="6589944" y="5223290"/>
            <a:ext cx="5084139" cy="1325727"/>
          </a:xfrm>
          <a:prstGeom prst="rect">
            <a:avLst/>
          </a:prstGeom>
          <a:noFill/>
        </p:spPr>
        <p:txBody>
          <a:bodyPr wrap="square" lIns="0" tIns="0" rIns="0" bIns="0">
            <a:spAutoFit/>
          </a:bodyPr>
          <a:lstStyle/>
          <a:p>
            <a:pPr algn="l"/>
            <a:r>
              <a:rPr sz="1323" b="0" i="0">
                <a:solidFill>
                  <a:srgbClr val="333333"/>
                </a:solidFill>
                <a:latin typeface="Montserrat"/>
              </a:rPr>
              <a:t>Focus on priority sectors including manufacturing, renewable energy, agro-processing, mining value-addition, and technology ecosystems positions Ethiopia as competitive destination for capital-intensive investments</a:t>
            </a:r>
          </a:p>
        </p:txBody>
      </p:sp>
      <p:graphicFrame>
        <p:nvGraphicFramePr>
          <p:cNvPr id="3" name="Chart 2"/>
          <p:cNvGraphicFramePr>
            <a:graphicFrameLocks noGrp="1"/>
          </p:cNvGraphicFramePr>
          <p:nvPr/>
        </p:nvGraphicFramePr>
        <p:xfrm>
          <a:off x="304792" y="304792"/>
          <a:ext cx="5486262" cy="62482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Rounded Rectangle 1"/>
          <p:cNvSpPr/>
          <p:nvPr/>
        </p:nvSpPr>
        <p:spPr>
          <a:xfrm>
            <a:off x="228600" y="2551211"/>
            <a:ext cx="5638800" cy="333375"/>
          </a:xfrm>
          <a:prstGeom prst="roundRect">
            <a:avLst>
              <a:gd name="adj" fmla="val 45714"/>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ounded Rectangle 2"/>
          <p:cNvSpPr/>
          <p:nvPr/>
        </p:nvSpPr>
        <p:spPr>
          <a:xfrm>
            <a:off x="228600" y="2960786"/>
            <a:ext cx="5638800" cy="333375"/>
          </a:xfrm>
          <a:prstGeom prst="roundRect">
            <a:avLst>
              <a:gd name="adj" fmla="val 45714"/>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p:cNvSpPr/>
          <p:nvPr/>
        </p:nvSpPr>
        <p:spPr>
          <a:xfrm>
            <a:off x="228600" y="3370361"/>
            <a:ext cx="5638800" cy="333375"/>
          </a:xfrm>
          <a:prstGeom prst="roundRect">
            <a:avLst>
              <a:gd name="adj" fmla="val 45714"/>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pn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8594" y="3901729"/>
            <a:ext cx="60869" cy="60869"/>
          </a:xfrm>
          <a:prstGeom prst="rect">
            <a:avLst/>
          </a:prstGeom>
        </p:spPr>
      </p:pic>
      <p:pic>
        <p:nvPicPr>
          <p:cNvPr id="6" name="Picture 5" descr="image.pn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8594" y="4632903"/>
            <a:ext cx="60869" cy="60869"/>
          </a:xfrm>
          <a:prstGeom prst="rect">
            <a:avLst/>
          </a:prstGeom>
        </p:spPr>
      </p:pic>
      <p:pic>
        <p:nvPicPr>
          <p:cNvPr id="7" name="Picture 6" descr="image.pn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8594" y="5364077"/>
            <a:ext cx="60869" cy="60869"/>
          </a:xfrm>
          <a:prstGeom prst="rect">
            <a:avLst/>
          </a:prstGeom>
        </p:spPr>
      </p:pic>
      <p:sp>
        <p:nvSpPr>
          <p:cNvPr id="8" name="Rectangle 7"/>
          <p:cNvSpPr/>
          <p:nvPr/>
        </p:nvSpPr>
        <p:spPr>
          <a:xfrm>
            <a:off x="6096000" y="0"/>
            <a:ext cx="6096000" cy="6858000"/>
          </a:xfrm>
          <a:prstGeom prst="rect">
            <a:avLst/>
          </a:prstGeom>
          <a:solidFill>
            <a:srgbClr val="F5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ounded Rectangle 8"/>
          <p:cNvSpPr/>
          <p:nvPr/>
        </p:nvSpPr>
        <p:spPr>
          <a:xfrm>
            <a:off x="6400800" y="1320849"/>
            <a:ext cx="5486400" cy="895201"/>
          </a:xfrm>
          <a:prstGeom prst="roundRect">
            <a:avLst>
              <a:gd name="adj" fmla="val 12768"/>
            </a:avLst>
          </a:prstGeom>
          <a:gradFill rotWithShape="1">
            <a:gsLst>
              <a:gs pos="0">
                <a:srgbClr val="7B3F94"/>
              </a:gs>
              <a:gs pos="100000">
                <a:srgbClr val="8048AD"/>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ounded Rectangle 9"/>
          <p:cNvSpPr/>
          <p:nvPr/>
        </p:nvSpPr>
        <p:spPr>
          <a:xfrm>
            <a:off x="6659909" y="2368450"/>
            <a:ext cx="4968180" cy="895201"/>
          </a:xfrm>
          <a:prstGeom prst="roundRect">
            <a:avLst>
              <a:gd name="adj" fmla="val 12768"/>
            </a:avLst>
          </a:prstGeom>
          <a:gradFill rotWithShape="1">
            <a:gsLst>
              <a:gs pos="0">
                <a:srgbClr val="7B3F94"/>
              </a:gs>
              <a:gs pos="100000">
                <a:srgbClr val="8048AD"/>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ounded Rectangle 10"/>
          <p:cNvSpPr/>
          <p:nvPr/>
        </p:nvSpPr>
        <p:spPr>
          <a:xfrm>
            <a:off x="7071419" y="3416051"/>
            <a:ext cx="4145160" cy="895201"/>
          </a:xfrm>
          <a:prstGeom prst="roundRect">
            <a:avLst>
              <a:gd name="adj" fmla="val 12768"/>
            </a:avLst>
          </a:prstGeom>
          <a:gradFill rotWithShape="1">
            <a:gsLst>
              <a:gs pos="0">
                <a:srgbClr val="7B3F94"/>
              </a:gs>
              <a:gs pos="100000">
                <a:srgbClr val="8048AD"/>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ounded Rectangle 11"/>
          <p:cNvSpPr/>
          <p:nvPr/>
        </p:nvSpPr>
        <p:spPr>
          <a:xfrm>
            <a:off x="7482780" y="4463653"/>
            <a:ext cx="3322290" cy="1073497"/>
          </a:xfrm>
          <a:prstGeom prst="roundRect">
            <a:avLst>
              <a:gd name="adj" fmla="val 10647"/>
            </a:avLst>
          </a:prstGeom>
          <a:gradFill rotWithShape="1">
            <a:gsLst>
              <a:gs pos="0">
                <a:srgbClr val="7B3F94"/>
              </a:gs>
              <a:gs pos="100000">
                <a:srgbClr val="8048AD"/>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228594" y="901429"/>
            <a:ext cx="5391312" cy="778351"/>
          </a:xfrm>
          <a:prstGeom prst="rect">
            <a:avLst/>
          </a:prstGeom>
          <a:noFill/>
        </p:spPr>
        <p:txBody>
          <a:bodyPr wrap="square" lIns="0" tIns="0" rIns="0" bIns="0">
            <a:spAutoFit/>
          </a:bodyPr>
          <a:lstStyle/>
          <a:p>
            <a:pPr algn="l"/>
            <a:r>
              <a:rPr sz="2322" b="1" i="0">
                <a:solidFill>
                  <a:srgbClr val="7B3F94"/>
                </a:solidFill>
                <a:latin typeface="Montserrat"/>
              </a:rPr>
              <a:t>Strategic Rationale Behind the Reform</a:t>
            </a:r>
          </a:p>
        </p:txBody>
      </p:sp>
      <p:sp>
        <p:nvSpPr>
          <p:cNvPr id="14" name="TextBox 13"/>
          <p:cNvSpPr txBox="1"/>
          <p:nvPr/>
        </p:nvSpPr>
        <p:spPr>
          <a:xfrm>
            <a:off x="228594" y="1798989"/>
            <a:ext cx="5281480" cy="607501"/>
          </a:xfrm>
          <a:prstGeom prst="rect">
            <a:avLst/>
          </a:prstGeom>
          <a:noFill/>
        </p:spPr>
        <p:txBody>
          <a:bodyPr wrap="square" lIns="0" tIns="0" rIns="0" bIns="0">
            <a:spAutoFit/>
          </a:bodyPr>
          <a:lstStyle/>
          <a:p>
            <a:pPr algn="l"/>
            <a:r>
              <a:rPr sz="1103" b="0" i="0">
                <a:solidFill>
                  <a:srgbClr val="333333"/>
                </a:solidFill>
                <a:latin typeface="Montserrat"/>
              </a:rPr>
              <a:t>Regulation No. 586/2026 represents Ethiopia's commitment to result-oriented investment promotion aligned with international fiscal transparency standards</a:t>
            </a:r>
          </a:p>
        </p:txBody>
      </p:sp>
      <p:sp>
        <p:nvSpPr>
          <p:cNvPr id="15" name="TextBox 14"/>
          <p:cNvSpPr txBox="1"/>
          <p:nvPr/>
        </p:nvSpPr>
        <p:spPr>
          <a:xfrm>
            <a:off x="2090655" y="2551147"/>
            <a:ext cx="1914536" cy="333366"/>
          </a:xfrm>
          <a:prstGeom prst="rect">
            <a:avLst/>
          </a:prstGeom>
          <a:noFill/>
        </p:spPr>
        <p:txBody>
          <a:bodyPr wrap="square" lIns="121916" tIns="76198" rIns="121916" bIns="76198">
            <a:spAutoFit/>
          </a:bodyPr>
          <a:lstStyle/>
          <a:p>
            <a:pPr algn="l"/>
            <a:r>
              <a:rPr sz="1002" b="1" i="0">
                <a:solidFill>
                  <a:srgbClr val="7B3F94"/>
                </a:solidFill>
                <a:latin typeface="Montserrat"/>
              </a:rPr>
              <a:t>10-Year Benefit Period</a:t>
            </a:r>
          </a:p>
        </p:txBody>
      </p:sp>
      <p:sp>
        <p:nvSpPr>
          <p:cNvPr id="16" name="TextBox 15"/>
          <p:cNvSpPr txBox="1"/>
          <p:nvPr/>
        </p:nvSpPr>
        <p:spPr>
          <a:xfrm>
            <a:off x="2041692" y="2960712"/>
            <a:ext cx="2012463" cy="333366"/>
          </a:xfrm>
          <a:prstGeom prst="rect">
            <a:avLst/>
          </a:prstGeom>
          <a:noFill/>
        </p:spPr>
        <p:txBody>
          <a:bodyPr wrap="square" lIns="121916" tIns="76198" rIns="121916" bIns="76198">
            <a:spAutoFit/>
          </a:bodyPr>
          <a:lstStyle/>
          <a:p>
            <a:pPr algn="l"/>
            <a:r>
              <a:rPr sz="1002" b="1" i="0">
                <a:solidFill>
                  <a:srgbClr val="7B3F94"/>
                </a:solidFill>
                <a:latin typeface="Montserrat"/>
              </a:rPr>
              <a:t>Capital-Intensive Focus</a:t>
            </a:r>
          </a:p>
        </p:txBody>
      </p:sp>
      <p:sp>
        <p:nvSpPr>
          <p:cNvPr id="17" name="TextBox 16"/>
          <p:cNvSpPr txBox="1"/>
          <p:nvPr/>
        </p:nvSpPr>
        <p:spPr>
          <a:xfrm>
            <a:off x="1862507" y="3370277"/>
            <a:ext cx="2370683" cy="333366"/>
          </a:xfrm>
          <a:prstGeom prst="rect">
            <a:avLst/>
          </a:prstGeom>
          <a:noFill/>
        </p:spPr>
        <p:txBody>
          <a:bodyPr wrap="square" lIns="121916" tIns="76198" rIns="121916" bIns="76198">
            <a:spAutoFit/>
          </a:bodyPr>
          <a:lstStyle/>
          <a:p>
            <a:pPr algn="l"/>
            <a:r>
              <a:rPr sz="1002" b="1" i="0">
                <a:solidFill>
                  <a:srgbClr val="7B3F94"/>
                </a:solidFill>
                <a:latin typeface="Montserrat"/>
              </a:rPr>
              <a:t>Performance Accountability</a:t>
            </a:r>
          </a:p>
        </p:txBody>
      </p:sp>
      <p:sp>
        <p:nvSpPr>
          <p:cNvPr id="18" name="TextBox 17"/>
          <p:cNvSpPr txBox="1"/>
          <p:nvPr/>
        </p:nvSpPr>
        <p:spPr>
          <a:xfrm>
            <a:off x="380841" y="3835056"/>
            <a:ext cx="5232814" cy="607501"/>
          </a:xfrm>
          <a:prstGeom prst="rect">
            <a:avLst/>
          </a:prstGeom>
          <a:noFill/>
        </p:spPr>
        <p:txBody>
          <a:bodyPr wrap="square" lIns="0" tIns="0" rIns="0" bIns="0">
            <a:spAutoFit/>
          </a:bodyPr>
          <a:lstStyle/>
          <a:p>
            <a:pPr algn="l"/>
            <a:r>
              <a:rPr sz="1103" b="0" i="0">
                <a:solidFill>
                  <a:srgbClr val="333333"/>
                </a:solidFill>
                <a:latin typeface="Montserrat"/>
              </a:rPr>
              <a:t>Conditionality ensures benefits flow only to investors demonstrating measurable performance through employment creation, technology transfer, and export commitments</a:t>
            </a:r>
          </a:p>
        </p:txBody>
      </p:sp>
      <p:sp>
        <p:nvSpPr>
          <p:cNvPr id="19" name="TextBox 18"/>
          <p:cNvSpPr txBox="1"/>
          <p:nvPr/>
        </p:nvSpPr>
        <p:spPr>
          <a:xfrm>
            <a:off x="380841" y="4566230"/>
            <a:ext cx="4936951" cy="607501"/>
          </a:xfrm>
          <a:prstGeom prst="rect">
            <a:avLst/>
          </a:prstGeom>
          <a:noFill/>
        </p:spPr>
        <p:txBody>
          <a:bodyPr wrap="square" lIns="0" tIns="0" rIns="0" bIns="0">
            <a:spAutoFit/>
          </a:bodyPr>
          <a:lstStyle/>
          <a:p>
            <a:pPr algn="l"/>
            <a:r>
              <a:rPr sz="1103" b="0" i="0">
                <a:solidFill>
                  <a:srgbClr val="333333"/>
                </a:solidFill>
                <a:latin typeface="Montserrat"/>
              </a:rPr>
              <a:t>Transparency requirements mandate annual tax returns, audited financial statements, and performance reports, enhancing fiscal accountability and international credibility</a:t>
            </a:r>
          </a:p>
        </p:txBody>
      </p:sp>
      <p:sp>
        <p:nvSpPr>
          <p:cNvPr id="20" name="TextBox 19"/>
          <p:cNvSpPr txBox="1"/>
          <p:nvPr/>
        </p:nvSpPr>
        <p:spPr>
          <a:xfrm>
            <a:off x="380841" y="5297404"/>
            <a:ext cx="5415868" cy="607501"/>
          </a:xfrm>
          <a:prstGeom prst="rect">
            <a:avLst/>
          </a:prstGeom>
          <a:noFill/>
        </p:spPr>
        <p:txBody>
          <a:bodyPr wrap="square" lIns="0" tIns="0" rIns="0" bIns="0">
            <a:spAutoFit/>
          </a:bodyPr>
          <a:lstStyle/>
          <a:p>
            <a:pPr algn="l"/>
            <a:r>
              <a:rPr sz="1103" b="0" i="0">
                <a:solidFill>
                  <a:srgbClr val="333333"/>
                </a:solidFill>
                <a:latin typeface="Montserrat"/>
              </a:rPr>
              <a:t>Framework supports Ethiopia's Homegrown Economic Reform agenda and SDG commitments, particularly clean energy, decent work, and industry innovation</a:t>
            </a:r>
          </a:p>
        </p:txBody>
      </p:sp>
      <p:sp>
        <p:nvSpPr>
          <p:cNvPr id="21" name="TextBox 20"/>
          <p:cNvSpPr txBox="1"/>
          <p:nvPr/>
        </p:nvSpPr>
        <p:spPr>
          <a:xfrm>
            <a:off x="8246360" y="1473212"/>
            <a:ext cx="1794822" cy="180970"/>
          </a:xfrm>
          <a:prstGeom prst="rect">
            <a:avLst/>
          </a:prstGeom>
          <a:noFill/>
        </p:spPr>
        <p:txBody>
          <a:bodyPr wrap="square" lIns="0" tIns="0" rIns="0" bIns="0">
            <a:spAutoFit/>
          </a:bodyPr>
          <a:lstStyle/>
          <a:p>
            <a:pPr algn="ctr"/>
            <a:r>
              <a:rPr sz="1002" b="1" i="0">
                <a:solidFill>
                  <a:srgbClr val="FFFFFF"/>
                </a:solidFill>
                <a:latin typeface="Montserrat"/>
              </a:rPr>
              <a:t>International Standards</a:t>
            </a:r>
          </a:p>
        </p:txBody>
      </p:sp>
      <p:sp>
        <p:nvSpPr>
          <p:cNvPr id="22" name="TextBox 21"/>
          <p:cNvSpPr txBox="1"/>
          <p:nvPr/>
        </p:nvSpPr>
        <p:spPr>
          <a:xfrm>
            <a:off x="6741596" y="1707015"/>
            <a:ext cx="4804200" cy="349737"/>
          </a:xfrm>
          <a:prstGeom prst="rect">
            <a:avLst/>
          </a:prstGeom>
          <a:noFill/>
        </p:spPr>
        <p:txBody>
          <a:bodyPr wrap="square" lIns="0" tIns="0" rIns="0" bIns="0">
            <a:spAutoFit/>
          </a:bodyPr>
          <a:lstStyle/>
          <a:p>
            <a:pPr algn="ctr"/>
            <a:r>
              <a:rPr sz="992" b="0" i="0">
                <a:solidFill>
                  <a:srgbClr val="FFFFFF"/>
                </a:solidFill>
                <a:latin typeface="Montserrat"/>
              </a:rPr>
              <a:t>Align with OECD guidelines on fiscal transparency and responsible tax competition</a:t>
            </a:r>
          </a:p>
        </p:txBody>
      </p:sp>
      <p:sp>
        <p:nvSpPr>
          <p:cNvPr id="23" name="TextBox 22"/>
          <p:cNvSpPr txBox="1"/>
          <p:nvPr/>
        </p:nvSpPr>
        <p:spPr>
          <a:xfrm>
            <a:off x="8594162" y="2520787"/>
            <a:ext cx="1099217" cy="180970"/>
          </a:xfrm>
          <a:prstGeom prst="rect">
            <a:avLst/>
          </a:prstGeom>
          <a:noFill/>
        </p:spPr>
        <p:txBody>
          <a:bodyPr wrap="square" lIns="0" tIns="0" rIns="0" bIns="0">
            <a:spAutoFit/>
          </a:bodyPr>
          <a:lstStyle/>
          <a:p>
            <a:pPr algn="ctr"/>
            <a:r>
              <a:rPr sz="1002" b="1" i="0">
                <a:solidFill>
                  <a:srgbClr val="FFFFFF"/>
                </a:solidFill>
                <a:latin typeface="Montserrat"/>
              </a:rPr>
              <a:t>Accountability</a:t>
            </a:r>
          </a:p>
        </p:txBody>
      </p:sp>
      <p:sp>
        <p:nvSpPr>
          <p:cNvPr id="24" name="TextBox 23"/>
          <p:cNvSpPr txBox="1"/>
          <p:nvPr/>
        </p:nvSpPr>
        <p:spPr>
          <a:xfrm>
            <a:off x="6956201" y="2754590"/>
            <a:ext cx="4375139" cy="349737"/>
          </a:xfrm>
          <a:prstGeom prst="rect">
            <a:avLst/>
          </a:prstGeom>
          <a:noFill/>
        </p:spPr>
        <p:txBody>
          <a:bodyPr wrap="square" lIns="0" tIns="0" rIns="0" bIns="0">
            <a:spAutoFit/>
          </a:bodyPr>
          <a:lstStyle/>
          <a:p>
            <a:pPr algn="ctr"/>
            <a:r>
              <a:rPr sz="992" b="0" i="0">
                <a:solidFill>
                  <a:srgbClr val="FFFFFF"/>
                </a:solidFill>
                <a:latin typeface="Montserrat"/>
              </a:rPr>
              <a:t>Ensure measurable targets through continuous monitoring and performance verification</a:t>
            </a:r>
          </a:p>
        </p:txBody>
      </p:sp>
      <p:sp>
        <p:nvSpPr>
          <p:cNvPr id="25" name="TextBox 24"/>
          <p:cNvSpPr txBox="1"/>
          <p:nvPr/>
        </p:nvSpPr>
        <p:spPr>
          <a:xfrm>
            <a:off x="8749981" y="3568362"/>
            <a:ext cx="787578" cy="180970"/>
          </a:xfrm>
          <a:prstGeom prst="rect">
            <a:avLst/>
          </a:prstGeom>
          <a:noFill/>
        </p:spPr>
        <p:txBody>
          <a:bodyPr wrap="square" lIns="0" tIns="0" rIns="0" bIns="0">
            <a:spAutoFit/>
          </a:bodyPr>
          <a:lstStyle/>
          <a:p>
            <a:pPr algn="ctr"/>
            <a:r>
              <a:rPr sz="1002" b="1" i="0">
                <a:solidFill>
                  <a:srgbClr val="FFFFFF"/>
                </a:solidFill>
                <a:latin typeface="Montserrat"/>
              </a:rPr>
              <a:t>Selectivity</a:t>
            </a:r>
          </a:p>
        </p:txBody>
      </p:sp>
      <p:sp>
        <p:nvSpPr>
          <p:cNvPr id="26" name="TextBox 25"/>
          <p:cNvSpPr txBox="1"/>
          <p:nvPr/>
        </p:nvSpPr>
        <p:spPr>
          <a:xfrm>
            <a:off x="7519948" y="3802165"/>
            <a:ext cx="3247497" cy="349737"/>
          </a:xfrm>
          <a:prstGeom prst="rect">
            <a:avLst/>
          </a:prstGeom>
          <a:noFill/>
        </p:spPr>
        <p:txBody>
          <a:bodyPr wrap="square" lIns="0" tIns="0" rIns="0" bIns="0">
            <a:spAutoFit/>
          </a:bodyPr>
          <a:lstStyle/>
          <a:p>
            <a:pPr algn="ctr"/>
            <a:r>
              <a:rPr sz="992" b="0" i="0">
                <a:solidFill>
                  <a:srgbClr val="FFFFFF"/>
                </a:solidFill>
                <a:latin typeface="Montserrat"/>
              </a:rPr>
              <a:t>USD 10 million threshold targets transformative investments with economic spillovers</a:t>
            </a:r>
          </a:p>
        </p:txBody>
      </p:sp>
      <p:sp>
        <p:nvSpPr>
          <p:cNvPr id="27" name="TextBox 26"/>
          <p:cNvSpPr txBox="1"/>
          <p:nvPr/>
        </p:nvSpPr>
        <p:spPr>
          <a:xfrm>
            <a:off x="8611426" y="4615937"/>
            <a:ext cx="1064392" cy="180970"/>
          </a:xfrm>
          <a:prstGeom prst="rect">
            <a:avLst/>
          </a:prstGeom>
          <a:noFill/>
        </p:spPr>
        <p:txBody>
          <a:bodyPr wrap="square" lIns="0" tIns="0" rIns="0" bIns="0">
            <a:spAutoFit/>
          </a:bodyPr>
          <a:lstStyle/>
          <a:p>
            <a:pPr algn="ctr"/>
            <a:r>
              <a:rPr sz="1002" b="1" i="0">
                <a:solidFill>
                  <a:srgbClr val="FFFFFF"/>
                </a:solidFill>
                <a:latin typeface="Montserrat"/>
              </a:rPr>
              <a:t>Conditionality</a:t>
            </a:r>
          </a:p>
        </p:txBody>
      </p:sp>
      <p:sp>
        <p:nvSpPr>
          <p:cNvPr id="28" name="TextBox 27"/>
          <p:cNvSpPr txBox="1"/>
          <p:nvPr/>
        </p:nvSpPr>
        <p:spPr>
          <a:xfrm>
            <a:off x="7724879" y="4849740"/>
            <a:ext cx="2837486" cy="528028"/>
          </a:xfrm>
          <a:prstGeom prst="rect">
            <a:avLst/>
          </a:prstGeom>
          <a:noFill/>
        </p:spPr>
        <p:txBody>
          <a:bodyPr wrap="square" lIns="0" tIns="0" rIns="0" bIns="0">
            <a:spAutoFit/>
          </a:bodyPr>
          <a:lstStyle/>
          <a:p>
            <a:pPr algn="ctr"/>
            <a:r>
              <a:rPr sz="992" b="0" i="0">
                <a:solidFill>
                  <a:srgbClr val="FFFFFF"/>
                </a:solidFill>
                <a:latin typeface="Montserrat"/>
              </a:rPr>
              <a:t>Incentives are earned privileges requiring continuous compliance, not automatic entitlements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3" name="Rounded Rectangle 2"/>
          <p:cNvSpPr/>
          <p:nvPr/>
        </p:nvSpPr>
        <p:spPr>
          <a:xfrm>
            <a:off x="5467626" y="1364099"/>
            <a:ext cx="6419574" cy="790575"/>
          </a:xfrm>
          <a:prstGeom prst="roundRect">
            <a:avLst>
              <a:gd name="adj" fmla="val 19277"/>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a:p>
        </p:txBody>
      </p:sp>
      <p:sp>
        <p:nvSpPr>
          <p:cNvPr id="4" name="Rounded Rectangle 3"/>
          <p:cNvSpPr/>
          <p:nvPr/>
        </p:nvSpPr>
        <p:spPr>
          <a:xfrm>
            <a:off x="5467626" y="2188218"/>
            <a:ext cx="6419575" cy="818183"/>
          </a:xfrm>
          <a:prstGeom prst="roundRect">
            <a:avLst>
              <a:gd name="adj" fmla="val 19277"/>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ounded Rectangle 4"/>
          <p:cNvSpPr/>
          <p:nvPr/>
        </p:nvSpPr>
        <p:spPr>
          <a:xfrm>
            <a:off x="5467626" y="3106204"/>
            <a:ext cx="6414053" cy="790575"/>
          </a:xfrm>
          <a:prstGeom prst="roundRect">
            <a:avLst>
              <a:gd name="adj" fmla="val 19277"/>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3579070" y="590088"/>
            <a:ext cx="6881350" cy="487378"/>
          </a:xfrm>
          <a:prstGeom prst="rect">
            <a:avLst/>
          </a:prstGeom>
          <a:noFill/>
        </p:spPr>
        <p:txBody>
          <a:bodyPr wrap="square" lIns="0" tIns="0" rIns="0" bIns="0">
            <a:spAutoFit/>
          </a:bodyPr>
          <a:lstStyle/>
          <a:p>
            <a:pPr algn="l"/>
            <a:r>
              <a:rPr sz="3167" b="1" i="0">
                <a:solidFill>
                  <a:srgbClr val="7B3F94"/>
                </a:solidFill>
                <a:latin typeface="Montserrat"/>
              </a:rPr>
              <a:t>Tax Incentive Structure</a:t>
            </a:r>
          </a:p>
        </p:txBody>
      </p:sp>
      <p:sp>
        <p:nvSpPr>
          <p:cNvPr id="7" name="TextBox 6"/>
          <p:cNvSpPr txBox="1"/>
          <p:nvPr/>
        </p:nvSpPr>
        <p:spPr>
          <a:xfrm>
            <a:off x="5741378" y="1458479"/>
            <a:ext cx="356434" cy="295267"/>
          </a:xfrm>
          <a:prstGeom prst="rect">
            <a:avLst/>
          </a:prstGeom>
          <a:noFill/>
        </p:spPr>
        <p:txBody>
          <a:bodyPr wrap="square" lIns="0" tIns="0" rIns="0" bIns="0">
            <a:spAutoFit/>
          </a:bodyPr>
          <a:lstStyle/>
          <a:p>
            <a:pPr algn="l"/>
            <a:r>
              <a:rPr sz="1688" b="1" i="0">
                <a:solidFill>
                  <a:srgbClr val="7B3F94"/>
                </a:solidFill>
                <a:latin typeface="Montserrat"/>
              </a:rPr>
              <a:t>5%</a:t>
            </a:r>
          </a:p>
        </p:txBody>
      </p:sp>
      <p:sp>
        <p:nvSpPr>
          <p:cNvPr id="8" name="TextBox 7"/>
          <p:cNvSpPr txBox="1"/>
          <p:nvPr/>
        </p:nvSpPr>
        <p:spPr>
          <a:xfrm>
            <a:off x="5702726" y="1756436"/>
            <a:ext cx="1565632" cy="171445"/>
          </a:xfrm>
          <a:prstGeom prst="rect">
            <a:avLst/>
          </a:prstGeom>
          <a:noFill/>
        </p:spPr>
        <p:txBody>
          <a:bodyPr wrap="square" lIns="0" tIns="0" rIns="0" bIns="0">
            <a:spAutoFit/>
          </a:bodyPr>
          <a:lstStyle/>
          <a:p>
            <a:pPr algn="l"/>
            <a:r>
              <a:rPr sz="992" b="0" i="0">
                <a:solidFill>
                  <a:srgbClr val="333333"/>
                </a:solidFill>
                <a:latin typeface="Montserrat"/>
              </a:rPr>
              <a:t>Tax for SEZ &amp; Start-Ups</a:t>
            </a:r>
          </a:p>
        </p:txBody>
      </p:sp>
      <p:sp>
        <p:nvSpPr>
          <p:cNvPr id="9" name="TextBox 8"/>
          <p:cNvSpPr txBox="1"/>
          <p:nvPr/>
        </p:nvSpPr>
        <p:spPr>
          <a:xfrm>
            <a:off x="5641987" y="2310182"/>
            <a:ext cx="451979" cy="295267"/>
          </a:xfrm>
          <a:prstGeom prst="rect">
            <a:avLst/>
          </a:prstGeom>
          <a:noFill/>
        </p:spPr>
        <p:txBody>
          <a:bodyPr wrap="square" lIns="0" tIns="0" rIns="0" bIns="0">
            <a:spAutoFit/>
          </a:bodyPr>
          <a:lstStyle/>
          <a:p>
            <a:pPr algn="l"/>
            <a:r>
              <a:rPr sz="1688" b="1" i="0">
                <a:solidFill>
                  <a:srgbClr val="7B3F94"/>
                </a:solidFill>
                <a:latin typeface="Montserrat"/>
              </a:rPr>
              <a:t>15%</a:t>
            </a:r>
          </a:p>
        </p:txBody>
      </p:sp>
      <p:sp>
        <p:nvSpPr>
          <p:cNvPr id="10" name="TextBox 9"/>
          <p:cNvSpPr txBox="1"/>
          <p:nvPr/>
        </p:nvSpPr>
        <p:spPr>
          <a:xfrm>
            <a:off x="5702726" y="2635749"/>
            <a:ext cx="1292688" cy="171445"/>
          </a:xfrm>
          <a:prstGeom prst="rect">
            <a:avLst/>
          </a:prstGeom>
          <a:noFill/>
        </p:spPr>
        <p:txBody>
          <a:bodyPr wrap="square" lIns="0" tIns="0" rIns="0" bIns="0">
            <a:spAutoFit/>
          </a:bodyPr>
          <a:lstStyle/>
          <a:p>
            <a:pPr algn="l"/>
            <a:r>
              <a:rPr sz="992" b="0" i="0">
                <a:solidFill>
                  <a:srgbClr val="333333"/>
                </a:solidFill>
                <a:latin typeface="Montserrat"/>
              </a:rPr>
              <a:t>Tax Priority Sectors</a:t>
            </a:r>
          </a:p>
        </p:txBody>
      </p:sp>
      <p:sp>
        <p:nvSpPr>
          <p:cNvPr id="11" name="TextBox 10"/>
          <p:cNvSpPr txBox="1"/>
          <p:nvPr/>
        </p:nvSpPr>
        <p:spPr>
          <a:xfrm>
            <a:off x="5641987" y="3255754"/>
            <a:ext cx="1015428" cy="295267"/>
          </a:xfrm>
          <a:prstGeom prst="rect">
            <a:avLst/>
          </a:prstGeom>
          <a:noFill/>
        </p:spPr>
        <p:txBody>
          <a:bodyPr wrap="square" lIns="0" tIns="0" rIns="0" bIns="0">
            <a:spAutoFit/>
          </a:bodyPr>
          <a:lstStyle/>
          <a:p>
            <a:pPr algn="l"/>
            <a:r>
              <a:rPr sz="1688" b="1" i="0">
                <a:solidFill>
                  <a:srgbClr val="7B3F94"/>
                </a:solidFill>
                <a:latin typeface="Montserrat"/>
              </a:rPr>
              <a:t>10 Years</a:t>
            </a:r>
          </a:p>
        </p:txBody>
      </p:sp>
      <p:sp>
        <p:nvSpPr>
          <p:cNvPr id="12" name="TextBox 11"/>
          <p:cNvSpPr txBox="1"/>
          <p:nvPr/>
        </p:nvSpPr>
        <p:spPr>
          <a:xfrm>
            <a:off x="5741378" y="3592365"/>
            <a:ext cx="706935" cy="305340"/>
          </a:xfrm>
          <a:prstGeom prst="rect">
            <a:avLst/>
          </a:prstGeom>
          <a:noFill/>
        </p:spPr>
        <p:txBody>
          <a:bodyPr wrap="square" lIns="0" tIns="0" rIns="0" bIns="0">
            <a:spAutoFit/>
          </a:bodyPr>
          <a:lstStyle/>
          <a:p>
            <a:pPr algn="l"/>
            <a:r>
              <a:rPr sz="992" b="0" i="0">
                <a:solidFill>
                  <a:srgbClr val="333333"/>
                </a:solidFill>
                <a:latin typeface="Montserrat"/>
              </a:rPr>
              <a:t>Maximum Duration</a:t>
            </a:r>
          </a:p>
        </p:txBody>
      </p:sp>
      <p:sp>
        <p:nvSpPr>
          <p:cNvPr id="13" name="TextBox 12"/>
          <p:cNvSpPr txBox="1"/>
          <p:nvPr/>
        </p:nvSpPr>
        <p:spPr>
          <a:xfrm>
            <a:off x="216331" y="1368544"/>
            <a:ext cx="4652439" cy="2189702"/>
          </a:xfrm>
          <a:prstGeom prst="rect">
            <a:avLst/>
          </a:prstGeom>
          <a:noFill/>
        </p:spPr>
        <p:txBody>
          <a:bodyPr wrap="square" lIns="0" tIns="0" rIns="0" bIns="0" anchor="t">
            <a:spAutoFit/>
          </a:bodyPr>
          <a:lstStyle/>
          <a:p>
            <a:pPr marL="182245" indent="-182245" algn="l">
              <a:lnSpc>
                <a:spcPts val="1700"/>
              </a:lnSpc>
              <a:spcBef>
                <a:spcPts val="0"/>
              </a:spcBef>
              <a:spcAft>
                <a:spcPts val="0"/>
              </a:spcAft>
              <a:buClr>
                <a:srgbClr val="7B3F94"/>
              </a:buClr>
              <a:buSzPct val="100000"/>
              <a:buFont typeface="Montserrat" charset="0"/>
              <a:buChar char="●"/>
            </a:pPr>
            <a:r>
              <a:rPr sz="1213" b="0" i="0">
                <a:solidFill>
                  <a:srgbClr val="333333"/>
                </a:solidFill>
                <a:latin typeface="Montserrat"/>
              </a:rPr>
              <a:t>SEZ developers benefit from 5% corporate tax for 10 years, an 83% reduction from standard 30% rate.</a:t>
            </a:r>
            <a:endParaRPr lang="en-US"/>
          </a:p>
          <a:p>
            <a:pPr marL="182245" indent="-182245" algn="l">
              <a:lnSpc>
                <a:spcPts val="1700"/>
              </a:lnSpc>
              <a:spcBef>
                <a:spcPts val="1200"/>
              </a:spcBef>
              <a:spcAft>
                <a:spcPts val="0"/>
              </a:spcAft>
              <a:buClr>
                <a:srgbClr val="7B3F94"/>
              </a:buClr>
              <a:buSzPct val="100000"/>
              <a:buFont typeface="Montserrat" charset="0"/>
              <a:buChar char="●"/>
            </a:pPr>
            <a:r>
              <a:rPr sz="1213" b="0" i="0">
                <a:solidFill>
                  <a:srgbClr val="333333"/>
                </a:solidFill>
                <a:latin typeface="Montserrat"/>
              </a:rPr>
              <a:t>Technology start-ups receive 5% corporate tax plus dividend tax exemption for 5 years.</a:t>
            </a:r>
          </a:p>
          <a:p>
            <a:pPr marL="182245" indent="-182245" algn="l">
              <a:lnSpc>
                <a:spcPts val="1700"/>
              </a:lnSpc>
              <a:spcBef>
                <a:spcPts val="1200"/>
              </a:spcBef>
              <a:spcAft>
                <a:spcPts val="0"/>
              </a:spcAft>
              <a:buClr>
                <a:srgbClr val="7B3F94"/>
              </a:buClr>
              <a:buSzPct val="100000"/>
              <a:buFont typeface="Montserrat" charset="0"/>
              <a:buChar char="●"/>
            </a:pPr>
            <a:r>
              <a:rPr sz="1213" b="0" i="0">
                <a:solidFill>
                  <a:srgbClr val="333333"/>
                </a:solidFill>
                <a:latin typeface="Montserrat"/>
              </a:rPr>
              <a:t>Priority sector investors qualify for 15% corporate income tax for up to 10 years.</a:t>
            </a:r>
          </a:p>
          <a:p>
            <a:pPr marL="182245" indent="-182245" algn="l">
              <a:lnSpc>
                <a:spcPts val="1700"/>
              </a:lnSpc>
              <a:spcBef>
                <a:spcPts val="1200"/>
              </a:spcBef>
              <a:spcAft>
                <a:spcPts val="0"/>
              </a:spcAft>
              <a:buClr>
                <a:srgbClr val="7B3F94"/>
              </a:buClr>
              <a:buSzPct val="100000"/>
              <a:buFont typeface="Montserrat" charset="0"/>
              <a:buChar char="●"/>
            </a:pPr>
            <a:r>
              <a:rPr sz="1213" b="0" i="0">
                <a:solidFill>
                  <a:srgbClr val="333333"/>
                </a:solidFill>
                <a:latin typeface="Montserrat"/>
              </a:rPr>
              <a:t>Incentive period begins upon business license issuance, ensuring benefits flow to operational projects only.</a:t>
            </a:r>
          </a:p>
        </p:txBody>
      </p:sp>
      <p:sp>
        <p:nvSpPr>
          <p:cNvPr id="14" name="TextBox 13">
            <a:extLst>
              <a:ext uri="{FF2B5EF4-FFF2-40B4-BE49-F238E27FC236}">
                <a16:creationId xmlns:a16="http://schemas.microsoft.com/office/drawing/2014/main" id="{91C6EA35-00AE-4DB3-8AC9-A0AA33DF2DDD}"/>
              </a:ext>
            </a:extLst>
          </p:cNvPr>
          <p:cNvSpPr txBox="1"/>
          <p:nvPr/>
        </p:nvSpPr>
        <p:spPr>
          <a:xfrm>
            <a:off x="304800" y="4468813"/>
            <a:ext cx="3962400" cy="317500"/>
          </a:xfrm>
          <a:prstGeom prst="rect">
            <a:avLst/>
          </a:prstGeom>
        </p:spPr>
        <p:txBody>
          <a:bodyPr lIns="91440" tIns="45720" rIns="91440" bIns="45720" anchor="t">
            <a:normAutofit fontScale="92500" lnSpcReduction="20000"/>
          </a:bodyPr>
          <a:lstStyle/>
          <a:p>
            <a:r>
              <a:rPr lang="en-US"/>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Rounded Rectangle 1"/>
          <p:cNvSpPr/>
          <p:nvPr/>
        </p:nvSpPr>
        <p:spPr>
          <a:xfrm>
            <a:off x="304800" y="862458"/>
            <a:ext cx="5676900" cy="862756"/>
          </a:xfrm>
          <a:prstGeom prst="roundRect">
            <a:avLst>
              <a:gd name="adj" fmla="val 17664"/>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ounded Rectangle 2"/>
          <p:cNvSpPr/>
          <p:nvPr/>
        </p:nvSpPr>
        <p:spPr>
          <a:xfrm>
            <a:off x="304800" y="1862286"/>
            <a:ext cx="5676900" cy="862756"/>
          </a:xfrm>
          <a:prstGeom prst="roundRect">
            <a:avLst>
              <a:gd name="adj" fmla="val 17664"/>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304792" y="276218"/>
            <a:ext cx="9593667" cy="476238"/>
          </a:xfrm>
          <a:prstGeom prst="rect">
            <a:avLst/>
          </a:prstGeom>
          <a:noFill/>
        </p:spPr>
        <p:txBody>
          <a:bodyPr wrap="square" lIns="0" tIns="0" rIns="0" bIns="0">
            <a:spAutoFit/>
          </a:bodyPr>
          <a:lstStyle/>
          <a:p>
            <a:pPr algn="l"/>
            <a:r>
              <a:rPr sz="2744" b="1" i="0">
                <a:solidFill>
                  <a:srgbClr val="7B3F94"/>
                </a:solidFill>
                <a:latin typeface="Montserrat"/>
              </a:rPr>
              <a:t>Comprehensive Customs and VAT Exemptions</a:t>
            </a:r>
          </a:p>
        </p:txBody>
      </p:sp>
      <p:sp>
        <p:nvSpPr>
          <p:cNvPr id="5" name="TextBox 4"/>
          <p:cNvSpPr txBox="1"/>
          <p:nvPr/>
        </p:nvSpPr>
        <p:spPr>
          <a:xfrm>
            <a:off x="457188" y="1026144"/>
            <a:ext cx="640540" cy="295267"/>
          </a:xfrm>
          <a:prstGeom prst="rect">
            <a:avLst/>
          </a:prstGeom>
          <a:noFill/>
        </p:spPr>
        <p:txBody>
          <a:bodyPr wrap="square" lIns="0" tIns="0" rIns="0" bIns="0">
            <a:spAutoFit/>
          </a:bodyPr>
          <a:lstStyle/>
          <a:p>
            <a:pPr algn="l"/>
            <a:r>
              <a:rPr sz="1688" b="1" i="0">
                <a:solidFill>
                  <a:srgbClr val="7B3F94"/>
                </a:solidFill>
                <a:latin typeface="Montserrat"/>
              </a:rPr>
              <a:t>100%</a:t>
            </a:r>
          </a:p>
        </p:txBody>
      </p:sp>
      <p:sp>
        <p:nvSpPr>
          <p:cNvPr id="6" name="TextBox 5"/>
          <p:cNvSpPr txBox="1"/>
          <p:nvPr/>
        </p:nvSpPr>
        <p:spPr>
          <a:xfrm>
            <a:off x="457188" y="1374095"/>
            <a:ext cx="2190844" cy="152396"/>
          </a:xfrm>
          <a:prstGeom prst="rect">
            <a:avLst/>
          </a:prstGeom>
          <a:noFill/>
        </p:spPr>
        <p:txBody>
          <a:bodyPr wrap="square" lIns="0" tIns="0" rIns="0" bIns="0">
            <a:spAutoFit/>
          </a:bodyPr>
          <a:lstStyle/>
          <a:p>
            <a:pPr algn="l"/>
            <a:r>
              <a:rPr sz="896" b="1" i="0">
                <a:solidFill>
                  <a:srgbClr val="7B3F94"/>
                </a:solidFill>
                <a:latin typeface="Montserrat"/>
              </a:rPr>
              <a:t>Duty Exemption on Capital Goods</a:t>
            </a:r>
          </a:p>
        </p:txBody>
      </p:sp>
      <p:sp>
        <p:nvSpPr>
          <p:cNvPr id="7" name="TextBox 6"/>
          <p:cNvSpPr txBox="1"/>
          <p:nvPr/>
        </p:nvSpPr>
        <p:spPr>
          <a:xfrm>
            <a:off x="457188" y="2025946"/>
            <a:ext cx="949350" cy="295267"/>
          </a:xfrm>
          <a:prstGeom prst="rect">
            <a:avLst/>
          </a:prstGeom>
          <a:noFill/>
        </p:spPr>
        <p:txBody>
          <a:bodyPr wrap="square" lIns="0" tIns="0" rIns="0" bIns="0">
            <a:spAutoFit/>
          </a:bodyPr>
          <a:lstStyle/>
          <a:p>
            <a:pPr algn="l"/>
            <a:r>
              <a:rPr sz="1688" b="1" i="0">
                <a:solidFill>
                  <a:srgbClr val="7B3F94"/>
                </a:solidFill>
                <a:latin typeface="Montserrat"/>
              </a:rPr>
              <a:t>Phased</a:t>
            </a:r>
          </a:p>
        </p:txBody>
      </p:sp>
      <p:sp>
        <p:nvSpPr>
          <p:cNvPr id="8" name="TextBox 7"/>
          <p:cNvSpPr txBox="1"/>
          <p:nvPr/>
        </p:nvSpPr>
        <p:spPr>
          <a:xfrm>
            <a:off x="457188" y="2373898"/>
            <a:ext cx="1152644" cy="152396"/>
          </a:xfrm>
          <a:prstGeom prst="rect">
            <a:avLst/>
          </a:prstGeom>
          <a:noFill/>
        </p:spPr>
        <p:txBody>
          <a:bodyPr wrap="square" lIns="0" tIns="0" rIns="0" bIns="0">
            <a:spAutoFit/>
          </a:bodyPr>
          <a:lstStyle/>
          <a:p>
            <a:pPr algn="l"/>
            <a:r>
              <a:rPr sz="896" b="1" i="0">
                <a:solidFill>
                  <a:srgbClr val="7B3F94"/>
                </a:solidFill>
                <a:latin typeface="Montserrat"/>
              </a:rPr>
              <a:t>Import Allowance</a:t>
            </a:r>
          </a:p>
        </p:txBody>
      </p:sp>
      <p:sp>
        <p:nvSpPr>
          <p:cNvPr id="9" name="TextBox 8"/>
          <p:cNvSpPr txBox="1"/>
          <p:nvPr/>
        </p:nvSpPr>
        <p:spPr>
          <a:xfrm>
            <a:off x="6210144" y="852912"/>
            <a:ext cx="2306331" cy="190495"/>
          </a:xfrm>
          <a:prstGeom prst="rect">
            <a:avLst/>
          </a:prstGeom>
          <a:noFill/>
        </p:spPr>
        <p:txBody>
          <a:bodyPr wrap="square" lIns="0" tIns="0" rIns="0" bIns="0">
            <a:spAutoFit/>
          </a:bodyPr>
          <a:lstStyle/>
          <a:p>
            <a:pPr algn="l"/>
            <a:r>
              <a:rPr sz="1107" b="1" i="0">
                <a:solidFill>
                  <a:srgbClr val="7B3F94"/>
                </a:solidFill>
                <a:latin typeface="Montserrat"/>
              </a:rPr>
              <a:t>Eligible for Duty Exemption</a:t>
            </a:r>
          </a:p>
        </p:txBody>
      </p:sp>
      <p:sp>
        <p:nvSpPr>
          <p:cNvPr id="10" name="TextBox 9"/>
          <p:cNvSpPr txBox="1"/>
          <p:nvPr/>
        </p:nvSpPr>
        <p:spPr>
          <a:xfrm>
            <a:off x="6347211" y="1053974"/>
            <a:ext cx="5495638" cy="709445"/>
          </a:xfrm>
          <a:prstGeom prst="rect">
            <a:avLst/>
          </a:prstGeom>
          <a:noFill/>
        </p:spPr>
        <p:txBody>
          <a:bodyPr wrap="square" lIns="0" tIns="0" rIns="0" bIns="0">
            <a:spAutoFit/>
          </a:bodyPr>
          <a:lstStyle/>
          <a:p>
            <a:pPr algn="l"/>
            <a:r>
              <a:rPr sz="1014" b="0" i="0">
                <a:solidFill>
                  <a:srgbClr val="333333"/>
                </a:solidFill>
                <a:latin typeface="Montserrat"/>
              </a:rPr>
              <a:t>Machinery, equipment, and industrial tools directly used in production or service delivery including technology-intensive assets, construction materials for factories and warehouses, replacement parts subject to quantity limits, and raw materials for SEZ enterprises.</a:t>
            </a:r>
          </a:p>
        </p:txBody>
      </p:sp>
      <p:sp>
        <p:nvSpPr>
          <p:cNvPr id="11" name="TextBox 10"/>
          <p:cNvSpPr txBox="1"/>
          <p:nvPr/>
        </p:nvSpPr>
        <p:spPr>
          <a:xfrm>
            <a:off x="6210144" y="1815062"/>
            <a:ext cx="2300974" cy="190495"/>
          </a:xfrm>
          <a:prstGeom prst="rect">
            <a:avLst/>
          </a:prstGeom>
          <a:noFill/>
        </p:spPr>
        <p:txBody>
          <a:bodyPr wrap="square" lIns="0" tIns="0" rIns="0" bIns="0">
            <a:spAutoFit/>
          </a:bodyPr>
          <a:lstStyle/>
          <a:p>
            <a:pPr algn="l"/>
            <a:r>
              <a:rPr sz="1107" b="1" i="0">
                <a:solidFill>
                  <a:srgbClr val="7B3F94"/>
                </a:solidFill>
                <a:latin typeface="Montserrat"/>
              </a:rPr>
              <a:t>Local Sourcing Equivalence</a:t>
            </a:r>
          </a:p>
        </p:txBody>
      </p:sp>
      <p:sp>
        <p:nvSpPr>
          <p:cNvPr id="12" name="TextBox 11"/>
          <p:cNvSpPr txBox="1"/>
          <p:nvPr/>
        </p:nvSpPr>
        <p:spPr>
          <a:xfrm>
            <a:off x="6347211" y="2016124"/>
            <a:ext cx="5359017" cy="709445"/>
          </a:xfrm>
          <a:prstGeom prst="rect">
            <a:avLst/>
          </a:prstGeom>
          <a:noFill/>
        </p:spPr>
        <p:txBody>
          <a:bodyPr wrap="square" lIns="0" tIns="0" rIns="0" bIns="0">
            <a:spAutoFit/>
          </a:bodyPr>
          <a:lstStyle/>
          <a:p>
            <a:pPr algn="l"/>
            <a:r>
              <a:rPr sz="1014" b="0" i="0">
                <a:solidFill>
                  <a:srgbClr val="333333"/>
                </a:solidFill>
                <a:latin typeface="Montserrat"/>
              </a:rPr>
              <a:t>Investors purchasing capital goods from Ethiopian manufacturers receive refunds of embedded import duties, maintaining level playing field between imported and locally-produced equipment while promoting domestic manufacturing development.</a:t>
            </a:r>
          </a:p>
        </p:txBody>
      </p:sp>
      <p:sp>
        <p:nvSpPr>
          <p:cNvPr id="13" name="TextBox 12"/>
          <p:cNvSpPr txBox="1"/>
          <p:nvPr/>
        </p:nvSpPr>
        <p:spPr>
          <a:xfrm>
            <a:off x="6210144" y="2777212"/>
            <a:ext cx="2108841" cy="190495"/>
          </a:xfrm>
          <a:prstGeom prst="rect">
            <a:avLst/>
          </a:prstGeom>
          <a:noFill/>
        </p:spPr>
        <p:txBody>
          <a:bodyPr wrap="square" lIns="0" tIns="0" rIns="0" bIns="0">
            <a:spAutoFit/>
          </a:bodyPr>
          <a:lstStyle/>
          <a:p>
            <a:pPr algn="l"/>
            <a:r>
              <a:rPr sz="1107" b="1" i="0">
                <a:solidFill>
                  <a:srgbClr val="7B3F94"/>
                </a:solidFill>
                <a:latin typeface="Montserrat"/>
              </a:rPr>
              <a:t>Compliance and Controls</a:t>
            </a:r>
          </a:p>
        </p:txBody>
      </p:sp>
      <p:sp>
        <p:nvSpPr>
          <p:cNvPr id="14" name="TextBox 13"/>
          <p:cNvSpPr txBox="1"/>
          <p:nvPr/>
        </p:nvSpPr>
        <p:spPr>
          <a:xfrm>
            <a:off x="6347211" y="2978273"/>
            <a:ext cx="5288623" cy="530112"/>
          </a:xfrm>
          <a:prstGeom prst="rect">
            <a:avLst/>
          </a:prstGeom>
          <a:noFill/>
        </p:spPr>
        <p:txBody>
          <a:bodyPr wrap="square" lIns="0" tIns="0" rIns="0" bIns="0">
            <a:spAutoFit/>
          </a:bodyPr>
          <a:lstStyle/>
          <a:p>
            <a:pPr algn="l"/>
            <a:r>
              <a:rPr sz="1014" b="0" i="0">
                <a:solidFill>
                  <a:srgbClr val="333333"/>
                </a:solidFill>
                <a:latin typeface="Montserrat"/>
              </a:rPr>
              <a:t>Duty-exempt goods subject to rigorous tracking with Customs Commission and Ethiopian Investment Commission conducting periodic inspections to verify usage as declared.</a:t>
            </a:r>
          </a:p>
        </p:txBody>
      </p:sp>
      <p:sp>
        <p:nvSpPr>
          <p:cNvPr id="15" name="TextBox 14"/>
          <p:cNvSpPr txBox="1"/>
          <p:nvPr/>
        </p:nvSpPr>
        <p:spPr>
          <a:xfrm>
            <a:off x="6210144" y="3560028"/>
            <a:ext cx="2439827" cy="190495"/>
          </a:xfrm>
          <a:prstGeom prst="rect">
            <a:avLst/>
          </a:prstGeom>
          <a:noFill/>
        </p:spPr>
        <p:txBody>
          <a:bodyPr wrap="square" lIns="0" tIns="0" rIns="0" bIns="0">
            <a:spAutoFit/>
          </a:bodyPr>
          <a:lstStyle/>
          <a:p>
            <a:pPr algn="l"/>
            <a:r>
              <a:rPr sz="1107" b="1" i="0">
                <a:solidFill>
                  <a:srgbClr val="7B3F94"/>
                </a:solidFill>
                <a:latin typeface="Montserrat"/>
              </a:rPr>
              <a:t>Transfer and Re-Export Rules</a:t>
            </a:r>
          </a:p>
        </p:txBody>
      </p:sp>
      <p:sp>
        <p:nvSpPr>
          <p:cNvPr id="16" name="TextBox 15"/>
          <p:cNvSpPr txBox="1"/>
          <p:nvPr/>
        </p:nvSpPr>
        <p:spPr>
          <a:xfrm>
            <a:off x="6347211" y="3761090"/>
            <a:ext cx="5206770" cy="709445"/>
          </a:xfrm>
          <a:prstGeom prst="rect">
            <a:avLst/>
          </a:prstGeom>
          <a:noFill/>
        </p:spPr>
        <p:txBody>
          <a:bodyPr wrap="square" lIns="0" tIns="0" rIns="0" bIns="0">
            <a:spAutoFit/>
          </a:bodyPr>
          <a:lstStyle/>
          <a:p>
            <a:pPr algn="l"/>
            <a:r>
              <a:rPr sz="1014" b="0" i="0">
                <a:solidFill>
                  <a:srgbClr val="333333"/>
                </a:solidFill>
                <a:latin typeface="Montserrat"/>
              </a:rPr>
              <a:t>Duty-free goods can only be transferred to another eligible investor or sold domestically upon payment of foregone duties plus interest, while re-exportation permitted without duty payment, with misuse triggering duty payment, penalties, and potential complete revocation of all incentives.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Rectangle 1"/>
          <p:cNvSpPr/>
          <p:nvPr/>
        </p:nvSpPr>
        <p:spPr>
          <a:xfrm>
            <a:off x="6095847" y="0"/>
            <a:ext cx="6095847" cy="6857828"/>
          </a:xfrm>
          <a:prstGeom prst="rect">
            <a:avLst/>
          </a:prstGeom>
          <a:solidFill>
            <a:srgbClr val="F5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304792" y="893988"/>
            <a:ext cx="4797503" cy="706618"/>
          </a:xfrm>
          <a:prstGeom prst="rect">
            <a:avLst/>
          </a:prstGeom>
          <a:noFill/>
        </p:spPr>
        <p:txBody>
          <a:bodyPr wrap="square" lIns="0" tIns="0" rIns="0" bIns="0">
            <a:spAutoFit/>
          </a:bodyPr>
          <a:lstStyle/>
          <a:p>
            <a:pPr algn="l"/>
            <a:r>
              <a:rPr sz="2111" b="1" i="0">
                <a:solidFill>
                  <a:srgbClr val="7B3F94"/>
                </a:solidFill>
                <a:latin typeface="Montserrat"/>
              </a:rPr>
              <a:t>Eligibility: Priority Sectors and Capital Requirements</a:t>
            </a:r>
          </a:p>
        </p:txBody>
      </p:sp>
      <p:sp>
        <p:nvSpPr>
          <p:cNvPr id="5" name="TextBox 4"/>
          <p:cNvSpPr txBox="1"/>
          <p:nvPr/>
        </p:nvSpPr>
        <p:spPr>
          <a:xfrm>
            <a:off x="304792" y="1674720"/>
            <a:ext cx="5322853" cy="369084"/>
          </a:xfrm>
          <a:prstGeom prst="rect">
            <a:avLst/>
          </a:prstGeom>
          <a:noFill/>
        </p:spPr>
        <p:txBody>
          <a:bodyPr wrap="square" lIns="0" tIns="0" rIns="0" bIns="0">
            <a:spAutoFit/>
          </a:bodyPr>
          <a:lstStyle/>
          <a:p>
            <a:pPr algn="l"/>
            <a:r>
              <a:rPr sz="1002" b="1" i="0">
                <a:solidFill>
                  <a:srgbClr val="666666"/>
                </a:solidFill>
                <a:latin typeface="Montserrat"/>
              </a:rPr>
              <a:t>Foreign investors must engage in priority investment areas designated in Table 1 of the regulation with USD 10 million minimum capital investment</a:t>
            </a:r>
          </a:p>
        </p:txBody>
      </p:sp>
      <p:sp>
        <p:nvSpPr>
          <p:cNvPr id="6" name="TextBox 5"/>
          <p:cNvSpPr txBox="1"/>
          <p:nvPr/>
        </p:nvSpPr>
        <p:spPr>
          <a:xfrm>
            <a:off x="304762" y="2172836"/>
            <a:ext cx="2089256" cy="304792"/>
          </a:xfrm>
          <a:prstGeom prst="rect">
            <a:avLst/>
          </a:prstGeom>
          <a:solidFill>
            <a:srgbClr val="E6E7F8"/>
          </a:solidFill>
        </p:spPr>
        <p:txBody>
          <a:bodyPr wrap="square" lIns="121916" tIns="76198" rIns="121916" bIns="76198">
            <a:spAutoFit/>
          </a:bodyPr>
          <a:lstStyle/>
          <a:p>
            <a:pPr algn="l"/>
            <a:r>
              <a:rPr sz="896" b="1" i="0">
                <a:solidFill>
                  <a:srgbClr val="7B3F94"/>
                </a:solidFill>
                <a:latin typeface="Montserrat"/>
              </a:rPr>
              <a:t>$10M Minimum Investment</a:t>
            </a:r>
          </a:p>
        </p:txBody>
      </p:sp>
      <p:sp>
        <p:nvSpPr>
          <p:cNvPr id="7" name="TextBox 6"/>
          <p:cNvSpPr txBox="1"/>
          <p:nvPr/>
        </p:nvSpPr>
        <p:spPr>
          <a:xfrm>
            <a:off x="304762" y="2553826"/>
            <a:ext cx="1902481" cy="304792"/>
          </a:xfrm>
          <a:prstGeom prst="rect">
            <a:avLst/>
          </a:prstGeom>
          <a:solidFill>
            <a:srgbClr val="E6E7F8"/>
          </a:solidFill>
        </p:spPr>
        <p:txBody>
          <a:bodyPr wrap="square" lIns="121916" tIns="76198" rIns="121916" bIns="76198">
            <a:spAutoFit/>
          </a:bodyPr>
          <a:lstStyle/>
          <a:p>
            <a:pPr algn="l"/>
            <a:r>
              <a:rPr sz="896" b="1" i="0">
                <a:solidFill>
                  <a:srgbClr val="7B3F94"/>
                </a:solidFill>
                <a:latin typeface="Montserrat"/>
              </a:rPr>
              <a:t>Value Addition Required</a:t>
            </a:r>
          </a:p>
        </p:txBody>
      </p:sp>
      <p:sp>
        <p:nvSpPr>
          <p:cNvPr id="8" name="TextBox 7"/>
          <p:cNvSpPr txBox="1"/>
          <p:nvPr/>
        </p:nvSpPr>
        <p:spPr>
          <a:xfrm>
            <a:off x="304792" y="2980506"/>
            <a:ext cx="5486262" cy="2964284"/>
          </a:xfrm>
          <a:prstGeom prst="rect">
            <a:avLst/>
          </a:prstGeom>
          <a:noFill/>
        </p:spPr>
        <p:txBody>
          <a:bodyPr wrap="square" lIns="0" tIns="0" rIns="0" bIns="0">
            <a:spAutoFit/>
          </a:bodyPr>
          <a:lstStyle/>
          <a:p>
            <a:pPr marL="91378" indent="-91378" algn="l">
              <a:lnSpc>
                <a:spcPts val="1415"/>
              </a:lnSpc>
              <a:spcBef>
                <a:spcPts val="0"/>
              </a:spcBef>
              <a:spcAft>
                <a:spcPts val="0"/>
              </a:spcAft>
              <a:buClr>
                <a:srgbClr val="7B3F94"/>
              </a:buClr>
              <a:buSzPct val="100000"/>
              <a:buFont typeface="Montserrat" charset="0"/>
              <a:buChar char="●"/>
            </a:pPr>
            <a:r>
              <a:rPr sz="1047" b="0" i="0">
                <a:solidFill>
                  <a:srgbClr val="333333"/>
                </a:solidFill>
                <a:latin typeface="Montserrat"/>
              </a:rPr>
              <a:t>Advanced manufacturing encompasses import-substitution industries, agro-processing, pharmaceutical production, and automotive components with significant local value chain development potential</a:t>
            </a:r>
          </a:p>
          <a:p>
            <a:pPr marL="91378" indent="-91378" algn="l">
              <a:lnSpc>
                <a:spcPts val="1415"/>
              </a:lnSpc>
              <a:spcBef>
                <a:spcPts val="599"/>
              </a:spcBef>
              <a:spcAft>
                <a:spcPts val="0"/>
              </a:spcAft>
              <a:buClr>
                <a:srgbClr val="7B3F94"/>
              </a:buClr>
              <a:buSzPct val="100000"/>
              <a:buFont typeface="Montserrat" charset="0"/>
              <a:buChar char="●"/>
            </a:pPr>
            <a:r>
              <a:rPr sz="1047" b="0" i="0">
                <a:solidFill>
                  <a:srgbClr val="333333"/>
                </a:solidFill>
                <a:latin typeface="Montserrat"/>
              </a:rPr>
              <a:t>Renewable energy projects include solar, wind, geothermal, biomass initiatives, energy storage systems, and carbon credit trading aligned with Ethiopia's SDG 7 commitments for clean energy</a:t>
            </a:r>
          </a:p>
          <a:p>
            <a:pPr marL="91378" indent="-91378" algn="l">
              <a:lnSpc>
                <a:spcPts val="1415"/>
              </a:lnSpc>
              <a:spcBef>
                <a:spcPts val="599"/>
              </a:spcBef>
              <a:spcAft>
                <a:spcPts val="0"/>
              </a:spcAft>
              <a:buClr>
                <a:srgbClr val="7B3F94"/>
              </a:buClr>
              <a:buSzPct val="100000"/>
              <a:buFont typeface="Montserrat" charset="0"/>
              <a:buChar char="●"/>
            </a:pPr>
            <a:r>
              <a:rPr sz="1047" b="0" i="0">
                <a:solidFill>
                  <a:srgbClr val="333333"/>
                </a:solidFill>
                <a:latin typeface="Montserrat"/>
              </a:rPr>
              <a:t>ICT and innovation covers technology parks, software development, business process outsourcing, and start-up ecosystems positioning Ethiopia as competitive African tech hub alongside Kenya, Rwanda, and South Africa</a:t>
            </a:r>
          </a:p>
          <a:p>
            <a:pPr marL="91378" indent="-91378" algn="l">
              <a:lnSpc>
                <a:spcPts val="1415"/>
              </a:lnSpc>
              <a:spcBef>
                <a:spcPts val="599"/>
              </a:spcBef>
              <a:spcAft>
                <a:spcPts val="0"/>
              </a:spcAft>
              <a:buClr>
                <a:srgbClr val="7B3F94"/>
              </a:buClr>
              <a:buSzPct val="100000"/>
              <a:buFont typeface="Montserrat" charset="0"/>
              <a:buChar char="●"/>
            </a:pPr>
            <a:r>
              <a:rPr sz="1047" b="0" i="0">
                <a:solidFill>
                  <a:srgbClr val="333333"/>
                </a:solidFill>
                <a:latin typeface="Montserrat"/>
              </a:rPr>
              <a:t>Projects must demonstrate additional production capacity or value addition ensuring new economic activity rather than mere relocation of existing operations, with excluded activities including raw mining extraction, domestic trading, general services, and cryptocurrency mining</a:t>
            </a:r>
          </a:p>
        </p:txBody>
      </p:sp>
      <p:graphicFrame>
        <p:nvGraphicFramePr>
          <p:cNvPr id="3" name="Chart 2"/>
          <p:cNvGraphicFramePr>
            <a:graphicFrameLocks noGrp="1"/>
          </p:cNvGraphicFramePr>
          <p:nvPr/>
        </p:nvGraphicFramePr>
        <p:xfrm>
          <a:off x="6400639" y="304792"/>
          <a:ext cx="5486262" cy="62482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Rounded Rectangle 1"/>
          <p:cNvSpPr/>
          <p:nvPr/>
        </p:nvSpPr>
        <p:spPr>
          <a:xfrm>
            <a:off x="304800" y="1706760"/>
            <a:ext cx="3708350" cy="1600200"/>
          </a:xfrm>
          <a:prstGeom prst="roundRect">
            <a:avLst>
              <a:gd name="adj" fmla="val 9523"/>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ounded Rectangle 2"/>
          <p:cNvSpPr/>
          <p:nvPr/>
        </p:nvSpPr>
        <p:spPr>
          <a:xfrm>
            <a:off x="4241750" y="1706760"/>
            <a:ext cx="3708350" cy="1600200"/>
          </a:xfrm>
          <a:prstGeom prst="roundRect">
            <a:avLst>
              <a:gd name="adj" fmla="val 9523"/>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p:cNvSpPr/>
          <p:nvPr/>
        </p:nvSpPr>
        <p:spPr>
          <a:xfrm>
            <a:off x="8178700" y="1706760"/>
            <a:ext cx="3708350" cy="1600200"/>
          </a:xfrm>
          <a:prstGeom prst="roundRect">
            <a:avLst>
              <a:gd name="adj" fmla="val 9523"/>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304792" y="295267"/>
            <a:ext cx="11046193" cy="1101002"/>
          </a:xfrm>
          <a:prstGeom prst="rect">
            <a:avLst/>
          </a:prstGeom>
          <a:noFill/>
        </p:spPr>
        <p:txBody>
          <a:bodyPr wrap="square" lIns="0" tIns="0" rIns="0" bIns="0">
            <a:spAutoFit/>
          </a:bodyPr>
          <a:lstStyle/>
          <a:p>
            <a:pPr algn="l"/>
            <a:r>
              <a:rPr sz="3167" b="1" i="0">
                <a:solidFill>
                  <a:srgbClr val="7B3F94"/>
                </a:solidFill>
                <a:latin typeface="Montserrat"/>
              </a:rPr>
              <a:t>Performance Agreements: The Cornerstone of Accountability</a:t>
            </a:r>
          </a:p>
        </p:txBody>
      </p:sp>
      <p:sp>
        <p:nvSpPr>
          <p:cNvPr id="6" name="TextBox 5"/>
          <p:cNvSpPr txBox="1"/>
          <p:nvPr/>
        </p:nvSpPr>
        <p:spPr>
          <a:xfrm>
            <a:off x="934766" y="2281775"/>
            <a:ext cx="2448310" cy="357021"/>
          </a:xfrm>
          <a:prstGeom prst="rect">
            <a:avLst/>
          </a:prstGeom>
          <a:noFill/>
        </p:spPr>
        <p:txBody>
          <a:bodyPr wrap="square" lIns="0" tIns="0" rIns="0" bIns="0" anchor="t">
            <a:spAutoFit/>
          </a:bodyPr>
          <a:lstStyle/>
          <a:p>
            <a:pPr algn="ctr"/>
            <a:r>
              <a:rPr sz="1150" b="1" i="0" dirty="0">
                <a:solidFill>
                  <a:srgbClr val="7B3F94"/>
                </a:solidFill>
                <a:latin typeface="Montserrat"/>
              </a:rPr>
              <a:t>Quarterly/Annual Reporting </a:t>
            </a:r>
            <a:r>
              <a:rPr sz="1150" b="1" i="0">
                <a:solidFill>
                  <a:srgbClr val="7B3F94"/>
                </a:solidFill>
                <a:latin typeface="Montserrat"/>
              </a:rPr>
              <a:t>Required</a:t>
            </a:r>
            <a:r>
              <a:rPr sz="900" b="0" i="0" dirty="0">
                <a:solidFill>
                  <a:srgbClr val="670E8C"/>
                </a:solidFill>
                <a:latin typeface="Montserrat"/>
              </a:rPr>
              <a:t> </a:t>
            </a:r>
            <a:endParaRPr lang="en-US" sz="900" b="0" i="0" dirty="0">
              <a:solidFill>
                <a:srgbClr val="670E8C"/>
              </a:solidFill>
              <a:latin typeface="Montserrat"/>
            </a:endParaRPr>
          </a:p>
        </p:txBody>
      </p:sp>
      <p:sp>
        <p:nvSpPr>
          <p:cNvPr id="7" name="TextBox 6"/>
          <p:cNvSpPr txBox="1"/>
          <p:nvPr/>
        </p:nvSpPr>
        <p:spPr>
          <a:xfrm>
            <a:off x="4720710" y="2281775"/>
            <a:ext cx="2749977" cy="357021"/>
          </a:xfrm>
          <a:prstGeom prst="rect">
            <a:avLst/>
          </a:prstGeom>
          <a:noFill/>
        </p:spPr>
        <p:txBody>
          <a:bodyPr wrap="square" lIns="0" tIns="0" rIns="0" bIns="0" anchor="t">
            <a:spAutoFit/>
          </a:bodyPr>
          <a:lstStyle/>
          <a:p>
            <a:pPr algn="ctr"/>
            <a:r>
              <a:rPr sz="1150" b="1" i="0">
                <a:solidFill>
                  <a:srgbClr val="7B3F94"/>
                </a:solidFill>
                <a:latin typeface="Montserrat"/>
              </a:rPr>
              <a:t>Automatic Suspension for Non-Filing</a:t>
            </a:r>
            <a:r>
              <a:rPr sz="900" b="0" i="0" dirty="0">
                <a:solidFill>
                  <a:srgbClr val="670E8C"/>
                </a:solidFill>
                <a:latin typeface="Montserrat"/>
              </a:rPr>
              <a:t> </a:t>
            </a:r>
            <a:endParaRPr lang="en-US" sz="900" b="0" i="0" dirty="0">
              <a:solidFill>
                <a:srgbClr val="670E8C"/>
              </a:solidFill>
              <a:latin typeface="Montserrat"/>
            </a:endParaRPr>
          </a:p>
        </p:txBody>
      </p:sp>
      <p:sp>
        <p:nvSpPr>
          <p:cNvPr id="8" name="TextBox 7"/>
          <p:cNvSpPr txBox="1"/>
          <p:nvPr/>
        </p:nvSpPr>
        <p:spPr>
          <a:xfrm>
            <a:off x="8888388" y="2399049"/>
            <a:ext cx="2288324" cy="178510"/>
          </a:xfrm>
          <a:prstGeom prst="rect">
            <a:avLst/>
          </a:prstGeom>
          <a:noFill/>
        </p:spPr>
        <p:txBody>
          <a:bodyPr wrap="square" lIns="0" tIns="0" rIns="0" bIns="0" anchor="t">
            <a:spAutoFit/>
          </a:bodyPr>
          <a:lstStyle/>
          <a:p>
            <a:pPr algn="ctr"/>
            <a:r>
              <a:rPr sz="1150" b="1" i="0">
                <a:solidFill>
                  <a:srgbClr val="7B3F94"/>
                </a:solidFill>
                <a:latin typeface="Montserrat"/>
              </a:rPr>
              <a:t>Full Revocation Possible</a:t>
            </a:r>
            <a:r>
              <a:rPr sz="900" b="0" i="0" dirty="0">
                <a:solidFill>
                  <a:srgbClr val="670E8C"/>
                </a:solidFill>
                <a:latin typeface="Montserrat"/>
              </a:rPr>
              <a:t> </a:t>
            </a:r>
            <a:endParaRPr lang="en-US" sz="900" b="0" i="0" dirty="0">
              <a:solidFill>
                <a:srgbClr val="670E8C"/>
              </a:solidFill>
              <a:latin typeface="Montserrat"/>
            </a:endParaRPr>
          </a:p>
        </p:txBody>
      </p:sp>
      <p:sp>
        <p:nvSpPr>
          <p:cNvPr id="9" name="TextBox 8"/>
          <p:cNvSpPr txBox="1"/>
          <p:nvPr/>
        </p:nvSpPr>
        <p:spPr>
          <a:xfrm>
            <a:off x="304792" y="3840264"/>
            <a:ext cx="11582110" cy="2491323"/>
          </a:xfrm>
          <a:prstGeom prst="rect">
            <a:avLst/>
          </a:prstGeom>
          <a:noFill/>
        </p:spPr>
        <p:txBody>
          <a:bodyPr wrap="square" lIns="0" tIns="0" rIns="0" bIns="0" anchor="t">
            <a:spAutoFit/>
          </a:bodyPr>
          <a:lstStyle/>
          <a:p>
            <a:pPr marL="182245" indent="-182245" algn="l">
              <a:lnSpc>
                <a:spcPts val="1987"/>
              </a:lnSpc>
              <a:spcBef>
                <a:spcPts val="0"/>
              </a:spcBef>
              <a:spcAft>
                <a:spcPts val="0"/>
              </a:spcAft>
              <a:buClr>
                <a:srgbClr val="7B3F94"/>
              </a:buClr>
              <a:buSzPct val="100000"/>
              <a:buFont typeface="Montserrat" charset="0"/>
              <a:buChar char="●"/>
            </a:pPr>
            <a:r>
              <a:rPr sz="1300" b="0" i="0" dirty="0">
                <a:solidFill>
                  <a:srgbClr val="333333"/>
                </a:solidFill>
                <a:latin typeface="Montserrat"/>
              </a:rPr>
              <a:t>Employment creation targets specify number of Ethiopian nationals employed with full-time equivalents, women's employment, training programs, and employment milestone timeframes</a:t>
            </a:r>
            <a:r>
              <a:rPr sz="900" b="0" i="0" dirty="0">
                <a:solidFill>
                  <a:srgbClr val="670E8C"/>
                </a:solidFill>
                <a:latin typeface="Montserrat"/>
              </a:rPr>
              <a:t> </a:t>
            </a:r>
            <a:endParaRPr lang="en-US" sz="900" b="0" i="0" dirty="0">
              <a:solidFill>
                <a:srgbClr val="670E8C"/>
              </a:solidFill>
              <a:latin typeface="Montserrat"/>
            </a:endParaRPr>
          </a:p>
          <a:p>
            <a:pPr marL="182245" indent="-182245" algn="l">
              <a:lnSpc>
                <a:spcPts val="1987"/>
              </a:lnSpc>
              <a:spcBef>
                <a:spcPts val="1199"/>
              </a:spcBef>
              <a:spcAft>
                <a:spcPts val="0"/>
              </a:spcAft>
              <a:buClr>
                <a:srgbClr val="7B3F94"/>
              </a:buClr>
              <a:buSzPct val="100000"/>
              <a:buFont typeface="Montserrat" charset="0"/>
              <a:buChar char="●"/>
            </a:pPr>
            <a:r>
              <a:rPr sz="1300" b="0" i="0">
                <a:solidFill>
                  <a:srgbClr val="333333"/>
                </a:solidFill>
                <a:latin typeface="Montserrat"/>
              </a:rPr>
              <a:t>Technology transfer commitments include knowledge transfer through training programs, localization of technical positions, R&amp;D commitments, and partnerships with Ethiopian educational institutions</a:t>
            </a:r>
            <a:endParaRPr sz="900" b="0" i="0">
              <a:solidFill>
                <a:srgbClr val="670E8C"/>
              </a:solidFill>
              <a:latin typeface="Montserrat"/>
            </a:endParaRPr>
          </a:p>
          <a:p>
            <a:pPr marL="182245" indent="-182245" algn="l">
              <a:lnSpc>
                <a:spcPts val="1987"/>
              </a:lnSpc>
              <a:spcBef>
                <a:spcPts val="1199"/>
              </a:spcBef>
              <a:spcAft>
                <a:spcPts val="0"/>
              </a:spcAft>
              <a:buClr>
                <a:srgbClr val="7B3F94"/>
              </a:buClr>
              <a:buSzPct val="100000"/>
              <a:buFont typeface="Montserrat" charset="0"/>
              <a:buChar char="●"/>
            </a:pPr>
            <a:r>
              <a:rPr sz="1300" b="0" i="0" dirty="0">
                <a:solidFill>
                  <a:srgbClr val="333333"/>
                </a:solidFill>
                <a:latin typeface="Montserrat"/>
              </a:rPr>
              <a:t>Production targets cover production volume and quality standards, export commitments, value chain development contributions, and utilization of local raw materials</a:t>
            </a:r>
            <a:endParaRPr sz="900" b="0" i="0" dirty="0">
              <a:solidFill>
                <a:srgbClr val="670E8C"/>
              </a:solidFill>
              <a:latin typeface="Montserrat"/>
            </a:endParaRPr>
          </a:p>
          <a:p>
            <a:pPr marL="182245" indent="-182245" algn="l">
              <a:lnSpc>
                <a:spcPts val="1987"/>
              </a:lnSpc>
              <a:spcBef>
                <a:spcPts val="1199"/>
              </a:spcBef>
              <a:spcAft>
                <a:spcPts val="0"/>
              </a:spcAft>
              <a:buClr>
                <a:srgbClr val="7B3F94"/>
              </a:buClr>
              <a:buSzPct val="100000"/>
              <a:buFont typeface="Montserrat" charset="0"/>
              <a:buChar char="●"/>
            </a:pPr>
            <a:r>
              <a:rPr sz="1300" b="0" i="0">
                <a:solidFill>
                  <a:srgbClr val="333333"/>
                </a:solidFill>
                <a:latin typeface="Montserrat"/>
              </a:rPr>
              <a:t>Environmental and social responsibility measures include sustainability commitments, CSR initiatives, and community development programs with Ethiopian Investment Commission conducting periodic reviews</a:t>
            </a:r>
            <a:r>
              <a:rPr sz="900" b="0" i="0" dirty="0">
                <a:solidFill>
                  <a:srgbClr val="670E8C"/>
                </a:solidFill>
                <a:latin typeface="Montserrat"/>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Rectangle 1"/>
          <p:cNvSpPr/>
          <p:nvPr/>
        </p:nvSpPr>
        <p:spPr>
          <a:xfrm>
            <a:off x="0" y="0"/>
            <a:ext cx="6096000" cy="6858000"/>
          </a:xfrm>
          <a:prstGeom prst="rect">
            <a:avLst/>
          </a:prstGeom>
          <a:solidFill>
            <a:srgbClr val="F5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ounded Rectangle 2"/>
          <p:cNvSpPr/>
          <p:nvPr/>
        </p:nvSpPr>
        <p:spPr>
          <a:xfrm>
            <a:off x="666750" y="556468"/>
            <a:ext cx="4762500" cy="905172"/>
          </a:xfrm>
          <a:prstGeom prst="roundRect">
            <a:avLst>
              <a:gd name="adj" fmla="val 16836"/>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4" name="Picture 3" descr="image.pn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962167" y="1513990"/>
            <a:ext cx="171512" cy="200008"/>
          </a:xfrm>
          <a:prstGeom prst="rect">
            <a:avLst/>
          </a:prstGeom>
        </p:spPr>
      </p:pic>
      <p:sp>
        <p:nvSpPr>
          <p:cNvPr id="5" name="Rounded Rectangle 4"/>
          <p:cNvSpPr/>
          <p:nvPr/>
        </p:nvSpPr>
        <p:spPr>
          <a:xfrm>
            <a:off x="666750" y="1766441"/>
            <a:ext cx="4762500" cy="905172"/>
          </a:xfrm>
          <a:prstGeom prst="roundRect">
            <a:avLst>
              <a:gd name="adj" fmla="val 16836"/>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6" name="Picture 5" descr="image.pn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962167" y="2723933"/>
            <a:ext cx="171512" cy="200008"/>
          </a:xfrm>
          <a:prstGeom prst="rect">
            <a:avLst/>
          </a:prstGeom>
        </p:spPr>
      </p:pic>
      <p:sp>
        <p:nvSpPr>
          <p:cNvPr id="7" name="Rounded Rectangle 6"/>
          <p:cNvSpPr/>
          <p:nvPr/>
        </p:nvSpPr>
        <p:spPr>
          <a:xfrm>
            <a:off x="666750" y="2976413"/>
            <a:ext cx="4762500" cy="905172"/>
          </a:xfrm>
          <a:prstGeom prst="roundRect">
            <a:avLst>
              <a:gd name="adj" fmla="val 16836"/>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8" name="Picture 7" descr="image.pn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962167" y="3933875"/>
            <a:ext cx="171512" cy="200008"/>
          </a:xfrm>
          <a:prstGeom prst="rect">
            <a:avLst/>
          </a:prstGeom>
        </p:spPr>
      </p:pic>
      <p:sp>
        <p:nvSpPr>
          <p:cNvPr id="9" name="Rounded Rectangle 8"/>
          <p:cNvSpPr/>
          <p:nvPr/>
        </p:nvSpPr>
        <p:spPr>
          <a:xfrm>
            <a:off x="666750" y="4186386"/>
            <a:ext cx="4762500" cy="905172"/>
          </a:xfrm>
          <a:prstGeom prst="roundRect">
            <a:avLst>
              <a:gd name="adj" fmla="val 16836"/>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0" name="Picture 9" descr="image.pn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962167" y="5143817"/>
            <a:ext cx="171512" cy="200008"/>
          </a:xfrm>
          <a:prstGeom prst="rect">
            <a:avLst/>
          </a:prstGeom>
        </p:spPr>
      </p:pic>
      <p:sp>
        <p:nvSpPr>
          <p:cNvPr id="11" name="Rounded Rectangle 10"/>
          <p:cNvSpPr/>
          <p:nvPr/>
        </p:nvSpPr>
        <p:spPr>
          <a:xfrm>
            <a:off x="666750" y="5396358"/>
            <a:ext cx="4762500" cy="905172"/>
          </a:xfrm>
          <a:prstGeom prst="roundRect">
            <a:avLst>
              <a:gd name="adj" fmla="val 16836"/>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864818" y="708850"/>
            <a:ext cx="1062755" cy="180970"/>
          </a:xfrm>
          <a:prstGeom prst="rect">
            <a:avLst/>
          </a:prstGeom>
          <a:noFill/>
        </p:spPr>
        <p:txBody>
          <a:bodyPr wrap="square" lIns="0" tIns="0" rIns="0" bIns="0">
            <a:spAutoFit/>
          </a:bodyPr>
          <a:lstStyle/>
          <a:p>
            <a:pPr algn="l"/>
            <a:r>
              <a:rPr sz="1055" b="1" i="0">
                <a:solidFill>
                  <a:srgbClr val="7B3F94"/>
                </a:solidFill>
                <a:latin typeface="Montserrat"/>
              </a:rPr>
              <a:t>Annual Filing</a:t>
            </a:r>
          </a:p>
        </p:txBody>
      </p:sp>
      <p:sp>
        <p:nvSpPr>
          <p:cNvPr id="13" name="TextBox 12"/>
          <p:cNvSpPr txBox="1"/>
          <p:nvPr/>
        </p:nvSpPr>
        <p:spPr>
          <a:xfrm>
            <a:off x="864818" y="952624"/>
            <a:ext cx="4049958" cy="349737"/>
          </a:xfrm>
          <a:prstGeom prst="rect">
            <a:avLst/>
          </a:prstGeom>
          <a:noFill/>
        </p:spPr>
        <p:txBody>
          <a:bodyPr wrap="square" lIns="0" tIns="0" rIns="0" bIns="0">
            <a:spAutoFit/>
          </a:bodyPr>
          <a:lstStyle/>
          <a:p>
            <a:pPr algn="l"/>
            <a:r>
              <a:rPr sz="992" b="0" i="0">
                <a:solidFill>
                  <a:srgbClr val="333333"/>
                </a:solidFill>
                <a:latin typeface="Montserrat"/>
              </a:rPr>
              <a:t>Tax returns, audited financial statements, and performance reports filed every year</a:t>
            </a:r>
          </a:p>
        </p:txBody>
      </p:sp>
      <p:sp>
        <p:nvSpPr>
          <p:cNvPr id="14" name="TextBox 13"/>
          <p:cNvSpPr txBox="1"/>
          <p:nvPr/>
        </p:nvSpPr>
        <p:spPr>
          <a:xfrm>
            <a:off x="864818" y="1918793"/>
            <a:ext cx="886844" cy="180970"/>
          </a:xfrm>
          <a:prstGeom prst="rect">
            <a:avLst/>
          </a:prstGeom>
          <a:noFill/>
        </p:spPr>
        <p:txBody>
          <a:bodyPr wrap="square" lIns="0" tIns="0" rIns="0" bIns="0">
            <a:spAutoFit/>
          </a:bodyPr>
          <a:lstStyle/>
          <a:p>
            <a:pPr algn="l"/>
            <a:r>
              <a:rPr sz="1055" b="1" i="0">
                <a:solidFill>
                  <a:srgbClr val="7B3F94"/>
                </a:solidFill>
                <a:latin typeface="Montserrat"/>
              </a:rPr>
              <a:t>EIC Review</a:t>
            </a:r>
          </a:p>
        </p:txBody>
      </p:sp>
      <p:sp>
        <p:nvSpPr>
          <p:cNvPr id="15" name="TextBox 14"/>
          <p:cNvSpPr txBox="1"/>
          <p:nvPr/>
        </p:nvSpPr>
        <p:spPr>
          <a:xfrm>
            <a:off x="864818" y="2162567"/>
            <a:ext cx="3650960" cy="349737"/>
          </a:xfrm>
          <a:prstGeom prst="rect">
            <a:avLst/>
          </a:prstGeom>
          <a:noFill/>
        </p:spPr>
        <p:txBody>
          <a:bodyPr wrap="square" lIns="0" tIns="0" rIns="0" bIns="0">
            <a:spAutoFit/>
          </a:bodyPr>
          <a:lstStyle/>
          <a:p>
            <a:pPr algn="l"/>
            <a:r>
              <a:rPr sz="992" b="0" i="0">
                <a:solidFill>
                  <a:srgbClr val="333333"/>
                </a:solidFill>
                <a:latin typeface="Montserrat"/>
              </a:rPr>
              <a:t>Ethiopian Investment Commission conducts periodic performance reviews</a:t>
            </a:r>
          </a:p>
        </p:txBody>
      </p:sp>
      <p:sp>
        <p:nvSpPr>
          <p:cNvPr id="16" name="TextBox 15"/>
          <p:cNvSpPr txBox="1"/>
          <p:nvPr/>
        </p:nvSpPr>
        <p:spPr>
          <a:xfrm>
            <a:off x="864818" y="3128735"/>
            <a:ext cx="1804198" cy="180970"/>
          </a:xfrm>
          <a:prstGeom prst="rect">
            <a:avLst/>
          </a:prstGeom>
          <a:noFill/>
        </p:spPr>
        <p:txBody>
          <a:bodyPr wrap="square" lIns="0" tIns="0" rIns="0" bIns="0">
            <a:spAutoFit/>
          </a:bodyPr>
          <a:lstStyle/>
          <a:p>
            <a:pPr algn="l"/>
            <a:r>
              <a:rPr sz="1055" b="1" i="0">
                <a:solidFill>
                  <a:srgbClr val="7B3F94"/>
                </a:solidFill>
                <a:latin typeface="Montserrat"/>
              </a:rPr>
              <a:t>Automatic Suspension</a:t>
            </a:r>
          </a:p>
        </p:txBody>
      </p:sp>
      <p:sp>
        <p:nvSpPr>
          <p:cNvPr id="17" name="TextBox 16"/>
          <p:cNvSpPr txBox="1"/>
          <p:nvPr/>
        </p:nvSpPr>
        <p:spPr>
          <a:xfrm>
            <a:off x="864818" y="3372509"/>
            <a:ext cx="4332575" cy="349737"/>
          </a:xfrm>
          <a:prstGeom prst="rect">
            <a:avLst/>
          </a:prstGeom>
          <a:noFill/>
        </p:spPr>
        <p:txBody>
          <a:bodyPr wrap="square" lIns="0" tIns="0" rIns="0" bIns="0">
            <a:spAutoFit/>
          </a:bodyPr>
          <a:lstStyle/>
          <a:p>
            <a:pPr algn="l"/>
            <a:r>
              <a:rPr sz="992" b="0" i="0">
                <a:solidFill>
                  <a:srgbClr val="333333"/>
                </a:solidFill>
                <a:latin typeface="Montserrat"/>
              </a:rPr>
              <a:t>Failure to file required documents results in loss of incentive for that year</a:t>
            </a:r>
          </a:p>
        </p:txBody>
      </p:sp>
      <p:sp>
        <p:nvSpPr>
          <p:cNvPr id="18" name="TextBox 17"/>
          <p:cNvSpPr txBox="1"/>
          <p:nvPr/>
        </p:nvSpPr>
        <p:spPr>
          <a:xfrm>
            <a:off x="864818" y="4338677"/>
            <a:ext cx="2030262" cy="180970"/>
          </a:xfrm>
          <a:prstGeom prst="rect">
            <a:avLst/>
          </a:prstGeom>
          <a:noFill/>
        </p:spPr>
        <p:txBody>
          <a:bodyPr wrap="square" lIns="0" tIns="0" rIns="0" bIns="0">
            <a:spAutoFit/>
          </a:bodyPr>
          <a:lstStyle/>
          <a:p>
            <a:pPr algn="l"/>
            <a:r>
              <a:rPr sz="1055" b="1" i="0">
                <a:solidFill>
                  <a:srgbClr val="7B3F94"/>
                </a:solidFill>
                <a:latin typeface="Montserrat"/>
              </a:rPr>
              <a:t>Material Non-Compliance</a:t>
            </a:r>
          </a:p>
        </p:txBody>
      </p:sp>
      <p:sp>
        <p:nvSpPr>
          <p:cNvPr id="19" name="TextBox 18"/>
          <p:cNvSpPr txBox="1"/>
          <p:nvPr/>
        </p:nvSpPr>
        <p:spPr>
          <a:xfrm>
            <a:off x="864818" y="4582452"/>
            <a:ext cx="4300429" cy="349737"/>
          </a:xfrm>
          <a:prstGeom prst="rect">
            <a:avLst/>
          </a:prstGeom>
          <a:noFill/>
        </p:spPr>
        <p:txBody>
          <a:bodyPr wrap="square" lIns="0" tIns="0" rIns="0" bIns="0">
            <a:spAutoFit/>
          </a:bodyPr>
          <a:lstStyle/>
          <a:p>
            <a:pPr algn="l"/>
            <a:r>
              <a:rPr sz="992" b="0" i="0">
                <a:solidFill>
                  <a:srgbClr val="333333"/>
                </a:solidFill>
                <a:latin typeface="Montserrat"/>
              </a:rPr>
              <a:t>Triggers complete revocation requiring repayment of foregone taxes from beginning</a:t>
            </a:r>
          </a:p>
        </p:txBody>
      </p:sp>
      <p:sp>
        <p:nvSpPr>
          <p:cNvPr id="20" name="TextBox 19"/>
          <p:cNvSpPr txBox="1"/>
          <p:nvPr/>
        </p:nvSpPr>
        <p:spPr>
          <a:xfrm>
            <a:off x="864818" y="5548620"/>
            <a:ext cx="1254292" cy="180970"/>
          </a:xfrm>
          <a:prstGeom prst="rect">
            <a:avLst/>
          </a:prstGeom>
          <a:noFill/>
        </p:spPr>
        <p:txBody>
          <a:bodyPr wrap="square" lIns="0" tIns="0" rIns="0" bIns="0">
            <a:spAutoFit/>
          </a:bodyPr>
          <a:lstStyle/>
          <a:p>
            <a:pPr algn="l"/>
            <a:r>
              <a:rPr sz="1055" b="1" i="0">
                <a:solidFill>
                  <a:srgbClr val="7B3F94"/>
                </a:solidFill>
                <a:latin typeface="Montserrat"/>
              </a:rPr>
              <a:t>Remedial Relief</a:t>
            </a:r>
          </a:p>
        </p:txBody>
      </p:sp>
      <p:sp>
        <p:nvSpPr>
          <p:cNvPr id="21" name="TextBox 20"/>
          <p:cNvSpPr txBox="1"/>
          <p:nvPr/>
        </p:nvSpPr>
        <p:spPr>
          <a:xfrm>
            <a:off x="864818" y="5792394"/>
            <a:ext cx="3951139" cy="349737"/>
          </a:xfrm>
          <a:prstGeom prst="rect">
            <a:avLst/>
          </a:prstGeom>
          <a:noFill/>
        </p:spPr>
        <p:txBody>
          <a:bodyPr wrap="square" lIns="0" tIns="0" rIns="0" bIns="0">
            <a:spAutoFit/>
          </a:bodyPr>
          <a:lstStyle/>
          <a:p>
            <a:pPr algn="l"/>
            <a:r>
              <a:rPr sz="992" b="0" i="0">
                <a:solidFill>
                  <a:srgbClr val="333333"/>
                </a:solidFill>
                <a:latin typeface="Montserrat"/>
              </a:rPr>
              <a:t>Ministry of Finance may provide relief for force majeure or circumstances beyond control</a:t>
            </a:r>
          </a:p>
        </p:txBody>
      </p:sp>
      <p:sp>
        <p:nvSpPr>
          <p:cNvPr id="22" name="TextBox 21"/>
          <p:cNvSpPr txBox="1"/>
          <p:nvPr/>
        </p:nvSpPr>
        <p:spPr>
          <a:xfrm>
            <a:off x="6400639" y="105218"/>
            <a:ext cx="4446277" cy="1649569"/>
          </a:xfrm>
          <a:prstGeom prst="rect">
            <a:avLst/>
          </a:prstGeom>
          <a:noFill/>
        </p:spPr>
        <p:txBody>
          <a:bodyPr wrap="square" lIns="0" tIns="0" rIns="0" bIns="0">
            <a:spAutoFit/>
          </a:bodyPr>
          <a:lstStyle/>
          <a:p>
            <a:pPr algn="l"/>
            <a:r>
              <a:rPr sz="3167" b="1" i="0">
                <a:solidFill>
                  <a:srgbClr val="7B3F94"/>
                </a:solidFill>
                <a:latin typeface="Montserrat"/>
              </a:rPr>
              <a:t>Compliance Requirements and Consequences</a:t>
            </a:r>
          </a:p>
        </p:txBody>
      </p:sp>
      <p:sp>
        <p:nvSpPr>
          <p:cNvPr id="23" name="TextBox 22"/>
          <p:cNvSpPr txBox="1"/>
          <p:nvPr/>
        </p:nvSpPr>
        <p:spPr>
          <a:xfrm>
            <a:off x="6400639" y="1989038"/>
            <a:ext cx="5486262" cy="4754195"/>
          </a:xfrm>
          <a:prstGeom prst="rect">
            <a:avLst/>
          </a:prstGeom>
          <a:noFill/>
        </p:spPr>
        <p:txBody>
          <a:bodyPr wrap="square" lIns="0" tIns="0" rIns="0" bIns="0">
            <a:spAutoFit/>
          </a:bodyPr>
          <a:lstStyle/>
          <a:p>
            <a:pPr marL="182756" indent="-182756" algn="l">
              <a:lnSpc>
                <a:spcPts val="1987"/>
              </a:lnSpc>
              <a:spcBef>
                <a:spcPts val="0"/>
              </a:spcBef>
              <a:spcAft>
                <a:spcPts val="0"/>
              </a:spcAft>
              <a:buClr>
                <a:srgbClr val="7B3F94"/>
              </a:buClr>
              <a:buSzPct val="100000"/>
              <a:buFont typeface="Montserrat" charset="0"/>
              <a:buChar char="●"/>
            </a:pPr>
            <a:r>
              <a:rPr sz="1323" b="0" i="0">
                <a:solidFill>
                  <a:srgbClr val="333333"/>
                </a:solidFill>
                <a:latin typeface="Montserrat"/>
              </a:rPr>
              <a:t>Ethiopian Investment Commission shares performance data with Ministry of Finance, Tax Authority, and Customs Commission for cross-verification, ensuring comprehensive inter-agency coordination</a:t>
            </a:r>
            <a:r>
              <a:rPr sz="937" b="0" i="0">
                <a:solidFill>
                  <a:srgbClr val="670E8C"/>
                </a:solidFill>
                <a:latin typeface="Montserrat"/>
              </a:rPr>
              <a:t> </a:t>
            </a:r>
            <a:r>
              <a:rPr sz="937" b="0" i="0">
                <a:solidFill>
                  <a:srgbClr val="670E8C"/>
                </a:solidFill>
                <a:latin typeface="Montserrat"/>
                <a:hlinkClick r:id="rId3" tooltip="Investment Incentive DABLO insight"/>
              </a:rPr>
              <a:t>[1]</a:t>
            </a:r>
          </a:p>
          <a:p>
            <a:pPr marL="182756" indent="-182756" algn="l">
              <a:lnSpc>
                <a:spcPts val="1987"/>
              </a:lnSpc>
              <a:spcBef>
                <a:spcPts val="959"/>
              </a:spcBef>
              <a:spcAft>
                <a:spcPts val="0"/>
              </a:spcAft>
              <a:buClr>
                <a:srgbClr val="7B3F94"/>
              </a:buClr>
              <a:buSzPct val="100000"/>
              <a:buFont typeface="Montserrat" charset="0"/>
              <a:buChar char="●"/>
            </a:pPr>
            <a:r>
              <a:rPr sz="1323" b="0" i="0">
                <a:solidFill>
                  <a:srgbClr val="333333"/>
                </a:solidFill>
                <a:latin typeface="Montserrat"/>
              </a:rPr>
              <a:t>Investors must maintain segregated accounting for incentivized activities from project inception to facilitate annual reporting and compliance verification with quarterly tracking systems recommended</a:t>
            </a:r>
          </a:p>
          <a:p>
            <a:pPr marL="182756" indent="-182756" algn="l">
              <a:lnSpc>
                <a:spcPts val="1987"/>
              </a:lnSpc>
              <a:spcBef>
                <a:spcPts val="959"/>
              </a:spcBef>
              <a:spcAft>
                <a:spcPts val="0"/>
              </a:spcAft>
              <a:buClr>
                <a:srgbClr val="7B3F94"/>
              </a:buClr>
              <a:buSzPct val="100000"/>
              <a:buFont typeface="Montserrat" charset="0"/>
              <a:buChar char="●"/>
            </a:pPr>
            <a:r>
              <a:rPr sz="1323" b="0" i="0">
                <a:solidFill>
                  <a:srgbClr val="333333"/>
                </a:solidFill>
                <a:latin typeface="Montserrat"/>
              </a:rPr>
              <a:t>Performance Agreements should include realistic projections based on conservative business forecasts with built-in flexibility for market volatility, economic conditions, and periodic review mechanisms</a:t>
            </a:r>
          </a:p>
          <a:p>
            <a:pPr marL="182756" indent="-182756" algn="l">
              <a:lnSpc>
                <a:spcPts val="1987"/>
              </a:lnSpc>
              <a:spcBef>
                <a:spcPts val="959"/>
              </a:spcBef>
              <a:spcAft>
                <a:spcPts val="0"/>
              </a:spcAft>
              <a:buClr>
                <a:srgbClr val="7B3F94"/>
              </a:buClr>
              <a:buSzPct val="100000"/>
              <a:buFont typeface="Montserrat" charset="0"/>
              <a:buChar char="●"/>
            </a:pPr>
            <a:r>
              <a:rPr sz="1323" b="0" i="0">
                <a:solidFill>
                  <a:srgbClr val="333333"/>
                </a:solidFill>
                <a:latin typeface="Montserrat"/>
              </a:rPr>
              <a:t>Recommended to include arbitration or mediation clauses for disagreements over performance compliance, with provisions for target recalibration based on force majeure events</a:t>
            </a:r>
            <a:r>
              <a:rPr sz="937" b="0" i="0">
                <a:solidFill>
                  <a:srgbClr val="670E8C"/>
                </a:solidFill>
                <a:latin typeface="Montserrat"/>
              </a:rPr>
              <a:t> </a:t>
            </a:r>
            <a:r>
              <a:rPr sz="937" b="0" i="0">
                <a:solidFill>
                  <a:srgbClr val="670E8C"/>
                </a:solidFill>
                <a:latin typeface="Montserrat"/>
                <a:hlinkClick r:id="rId3" tooltip="Investment Incentive DABLO insight"/>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F5F8"/>
        </a:solidFill>
        <a:effectLst/>
      </p:bgPr>
    </p:bg>
    <p:spTree>
      <p:nvGrpSpPr>
        <p:cNvPr id="1" name=""/>
        <p:cNvGrpSpPr/>
        <p:nvPr/>
      </p:nvGrpSpPr>
      <p:grpSpPr>
        <a:xfrm>
          <a:off x="0" y="0"/>
          <a:ext cx="0" cy="0"/>
          <a:chOff x="0" y="0"/>
          <a:chExt cx="0" cy="0"/>
        </a:xfrm>
      </p:grpSpPr>
      <p:sp>
        <p:nvSpPr>
          <p:cNvPr id="2" name="Rounded Rectangle 1"/>
          <p:cNvSpPr/>
          <p:nvPr/>
        </p:nvSpPr>
        <p:spPr>
          <a:xfrm>
            <a:off x="304800" y="1668065"/>
            <a:ext cx="2255490" cy="1118889"/>
          </a:xfrm>
          <a:prstGeom prst="roundRect">
            <a:avLst>
              <a:gd name="adj" fmla="val 13620"/>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ounded Rectangle 2"/>
          <p:cNvSpPr/>
          <p:nvPr/>
        </p:nvSpPr>
        <p:spPr>
          <a:xfrm>
            <a:off x="2682180" y="1668065"/>
            <a:ext cx="2255490" cy="1118889"/>
          </a:xfrm>
          <a:prstGeom prst="roundRect">
            <a:avLst>
              <a:gd name="adj" fmla="val 13620"/>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p:cNvSpPr/>
          <p:nvPr/>
        </p:nvSpPr>
        <p:spPr>
          <a:xfrm>
            <a:off x="5059560" y="1668065"/>
            <a:ext cx="2255490" cy="1118889"/>
          </a:xfrm>
          <a:prstGeom prst="roundRect">
            <a:avLst>
              <a:gd name="adj" fmla="val 13620"/>
            </a:avLst>
          </a:prstGeom>
          <a:solidFill>
            <a:srgbClr val="E6E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png"/>
          <p:cNvPicPr>
            <a:picLocks noChangeAspect="1"/>
          </p:cNvPicPr>
          <p:nvPr/>
        </p:nvPicPr>
        <p:blipFill>
          <a:blip r:embed="rId2"/>
          <a:stretch>
            <a:fillRect/>
          </a:stretch>
        </p:blipFill>
        <p:spPr>
          <a:xfrm>
            <a:off x="7924601" y="454212"/>
            <a:ext cx="3962300" cy="5949255"/>
          </a:xfrm>
          <a:prstGeom prst="rect">
            <a:avLst/>
          </a:prstGeom>
        </p:spPr>
      </p:pic>
      <p:sp>
        <p:nvSpPr>
          <p:cNvPr id="6" name="TextBox 5"/>
          <p:cNvSpPr txBox="1"/>
          <p:nvPr/>
        </p:nvSpPr>
        <p:spPr>
          <a:xfrm>
            <a:off x="304792" y="622532"/>
            <a:ext cx="5314370" cy="737127"/>
          </a:xfrm>
          <a:prstGeom prst="rect">
            <a:avLst/>
          </a:prstGeom>
          <a:noFill/>
        </p:spPr>
        <p:txBody>
          <a:bodyPr wrap="square" lIns="0" tIns="0" rIns="0" bIns="0">
            <a:spAutoFit/>
          </a:bodyPr>
          <a:lstStyle/>
          <a:p>
            <a:pPr algn="l"/>
            <a:r>
              <a:rPr sz="2111" b="1" i="0">
                <a:solidFill>
                  <a:srgbClr val="7B3F94"/>
                </a:solidFill>
                <a:latin typeface="Montserrat"/>
              </a:rPr>
              <a:t>Special Economic Zones: Premier Investment Route</a:t>
            </a:r>
          </a:p>
        </p:txBody>
      </p:sp>
      <p:sp>
        <p:nvSpPr>
          <p:cNvPr id="7" name="TextBox 6"/>
          <p:cNvSpPr txBox="1"/>
          <p:nvPr/>
        </p:nvSpPr>
        <p:spPr>
          <a:xfrm>
            <a:off x="673430" y="1810895"/>
            <a:ext cx="1518008" cy="295267"/>
          </a:xfrm>
          <a:prstGeom prst="rect">
            <a:avLst/>
          </a:prstGeom>
          <a:noFill/>
        </p:spPr>
        <p:txBody>
          <a:bodyPr wrap="square" lIns="0" tIns="0" rIns="0" bIns="0">
            <a:spAutoFit/>
          </a:bodyPr>
          <a:lstStyle/>
          <a:p>
            <a:pPr algn="l"/>
            <a:r>
              <a:rPr sz="1688" b="1" i="0">
                <a:solidFill>
                  <a:srgbClr val="7B3F94"/>
                </a:solidFill>
                <a:latin typeface="Montserrat"/>
              </a:rPr>
              <a:t>5% Tax Rate</a:t>
            </a:r>
          </a:p>
        </p:txBody>
      </p:sp>
      <p:sp>
        <p:nvSpPr>
          <p:cNvPr id="8" name="TextBox 7"/>
          <p:cNvSpPr txBox="1"/>
          <p:nvPr/>
        </p:nvSpPr>
        <p:spPr>
          <a:xfrm>
            <a:off x="1005160" y="2173729"/>
            <a:ext cx="854549" cy="152396"/>
          </a:xfrm>
          <a:prstGeom prst="rect">
            <a:avLst/>
          </a:prstGeom>
          <a:noFill/>
        </p:spPr>
        <p:txBody>
          <a:bodyPr wrap="square" lIns="0" tIns="0" rIns="0" bIns="0">
            <a:spAutoFit/>
          </a:bodyPr>
          <a:lstStyle/>
          <a:p>
            <a:pPr algn="l"/>
            <a:r>
              <a:rPr sz="937" b="0" i="0">
                <a:solidFill>
                  <a:srgbClr val="7B3F94"/>
                </a:solidFill>
                <a:latin typeface="Montserrat"/>
              </a:rPr>
              <a:t>for 10 Years</a:t>
            </a:r>
            <a:r>
              <a:rPr sz="771" b="0" i="0">
                <a:solidFill>
                  <a:srgbClr val="670E8C"/>
                </a:solidFill>
                <a:latin typeface="Montserrat"/>
              </a:rPr>
              <a:t> </a:t>
            </a:r>
            <a:r>
              <a:rPr sz="771" b="0" i="0">
                <a:solidFill>
                  <a:srgbClr val="670E8C"/>
                </a:solidFill>
                <a:latin typeface="Montserrat"/>
                <a:hlinkClick r:id="rId3" tooltip="Ethiopia's New Performance-Based Investment Incentive..."/>
              </a:rPr>
              <a:t>[1]</a:t>
            </a:r>
          </a:p>
        </p:txBody>
      </p:sp>
      <p:sp>
        <p:nvSpPr>
          <p:cNvPr id="9" name="TextBox 8"/>
          <p:cNvSpPr txBox="1"/>
          <p:nvPr/>
        </p:nvSpPr>
        <p:spPr>
          <a:xfrm>
            <a:off x="3489485" y="1810895"/>
            <a:ext cx="640540" cy="295267"/>
          </a:xfrm>
          <a:prstGeom prst="rect">
            <a:avLst/>
          </a:prstGeom>
          <a:noFill/>
        </p:spPr>
        <p:txBody>
          <a:bodyPr wrap="square" lIns="0" tIns="0" rIns="0" bIns="0">
            <a:spAutoFit/>
          </a:bodyPr>
          <a:lstStyle/>
          <a:p>
            <a:pPr algn="l"/>
            <a:r>
              <a:rPr sz="1688" b="1" i="0">
                <a:solidFill>
                  <a:srgbClr val="7B3F94"/>
                </a:solidFill>
                <a:latin typeface="Montserrat"/>
              </a:rPr>
              <a:t>100%</a:t>
            </a:r>
          </a:p>
        </p:txBody>
      </p:sp>
      <p:sp>
        <p:nvSpPr>
          <p:cNvPr id="10" name="TextBox 9"/>
          <p:cNvSpPr txBox="1"/>
          <p:nvPr/>
        </p:nvSpPr>
        <p:spPr>
          <a:xfrm>
            <a:off x="2881835" y="2173729"/>
            <a:ext cx="1855840" cy="152396"/>
          </a:xfrm>
          <a:prstGeom prst="rect">
            <a:avLst/>
          </a:prstGeom>
          <a:noFill/>
        </p:spPr>
        <p:txBody>
          <a:bodyPr wrap="square" lIns="0" tIns="0" rIns="0" bIns="0">
            <a:spAutoFit/>
          </a:bodyPr>
          <a:lstStyle/>
          <a:p>
            <a:pPr algn="l"/>
            <a:r>
              <a:rPr sz="937" b="0" i="0">
                <a:solidFill>
                  <a:srgbClr val="7B3F94"/>
                </a:solidFill>
                <a:latin typeface="Montserrat"/>
              </a:rPr>
              <a:t>Customs &amp; VAT Exemption</a:t>
            </a:r>
            <a:r>
              <a:rPr sz="771" b="0" i="0">
                <a:solidFill>
                  <a:srgbClr val="670E8C"/>
                </a:solidFill>
                <a:latin typeface="Montserrat"/>
              </a:rPr>
              <a:t> </a:t>
            </a:r>
            <a:r>
              <a:rPr sz="771" b="0" i="0">
                <a:solidFill>
                  <a:srgbClr val="670E8C"/>
                </a:solidFill>
                <a:latin typeface="Montserrat"/>
                <a:hlinkClick r:id="rId3" tooltip="Ethiopia's New Performance-Based Investment Incentive..."/>
              </a:rPr>
              <a:t>[1]</a:t>
            </a:r>
          </a:p>
        </p:txBody>
      </p:sp>
      <p:sp>
        <p:nvSpPr>
          <p:cNvPr id="11" name="TextBox 10"/>
          <p:cNvSpPr txBox="1"/>
          <p:nvPr/>
        </p:nvSpPr>
        <p:spPr>
          <a:xfrm>
            <a:off x="5606810" y="1810895"/>
            <a:ext cx="1160681" cy="587707"/>
          </a:xfrm>
          <a:prstGeom prst="rect">
            <a:avLst/>
          </a:prstGeom>
          <a:noFill/>
        </p:spPr>
        <p:txBody>
          <a:bodyPr wrap="square" lIns="0" tIns="0" rIns="0" bIns="0">
            <a:spAutoFit/>
          </a:bodyPr>
          <a:lstStyle/>
          <a:p>
            <a:pPr algn="l"/>
            <a:r>
              <a:rPr sz="1688" b="1" i="0">
                <a:solidFill>
                  <a:srgbClr val="7B3F94"/>
                </a:solidFill>
                <a:latin typeface="Montserrat"/>
              </a:rPr>
              <a:t>Foreign Currency</a:t>
            </a:r>
          </a:p>
        </p:txBody>
      </p:sp>
      <p:sp>
        <p:nvSpPr>
          <p:cNvPr id="12" name="TextBox 11"/>
          <p:cNvSpPr txBox="1"/>
          <p:nvPr/>
        </p:nvSpPr>
        <p:spPr>
          <a:xfrm>
            <a:off x="5538500" y="2466169"/>
            <a:ext cx="1297153" cy="152396"/>
          </a:xfrm>
          <a:prstGeom prst="rect">
            <a:avLst/>
          </a:prstGeom>
          <a:noFill/>
        </p:spPr>
        <p:txBody>
          <a:bodyPr wrap="square" lIns="0" tIns="0" rIns="0" bIns="0">
            <a:spAutoFit/>
          </a:bodyPr>
          <a:lstStyle/>
          <a:p>
            <a:pPr algn="l"/>
            <a:r>
              <a:rPr sz="937" b="0" i="0">
                <a:solidFill>
                  <a:srgbClr val="7B3F94"/>
                </a:solidFill>
                <a:latin typeface="Montserrat"/>
              </a:rPr>
              <a:t>Accounts Allowed</a:t>
            </a:r>
            <a:r>
              <a:rPr sz="771" b="0" i="0">
                <a:solidFill>
                  <a:srgbClr val="670E8C"/>
                </a:solidFill>
                <a:latin typeface="Montserrat"/>
              </a:rPr>
              <a:t> </a:t>
            </a:r>
            <a:r>
              <a:rPr sz="771" b="0" i="0">
                <a:solidFill>
                  <a:srgbClr val="670E8C"/>
                </a:solidFill>
                <a:latin typeface="Montserrat"/>
                <a:hlinkClick r:id="rId3" tooltip="Ethiopia's New Performance-Based Investment Incentive..."/>
              </a:rPr>
              <a:t>[1]</a:t>
            </a:r>
          </a:p>
        </p:txBody>
      </p:sp>
      <p:sp>
        <p:nvSpPr>
          <p:cNvPr id="13" name="TextBox 12"/>
          <p:cNvSpPr txBox="1"/>
          <p:nvPr/>
        </p:nvSpPr>
        <p:spPr>
          <a:xfrm>
            <a:off x="304792" y="3091529"/>
            <a:ext cx="7010224" cy="3134241"/>
          </a:xfrm>
          <a:prstGeom prst="rect">
            <a:avLst/>
          </a:prstGeom>
          <a:noFill/>
        </p:spPr>
        <p:txBody>
          <a:bodyPr wrap="square" lIns="0" tIns="0" rIns="0" bIns="0">
            <a:spAutoFit/>
          </a:bodyPr>
          <a:lstStyle/>
          <a:p>
            <a:pPr marL="137067" indent="-137067" algn="l">
              <a:lnSpc>
                <a:spcPts val="1700"/>
              </a:lnSpc>
              <a:spcBef>
                <a:spcPts val="0"/>
              </a:spcBef>
              <a:spcAft>
                <a:spcPts val="0"/>
              </a:spcAft>
              <a:buClr>
                <a:srgbClr val="7B3F94"/>
              </a:buClr>
              <a:buSzPct val="100000"/>
              <a:buFont typeface="Montserrat" charset="0"/>
              <a:buChar char="●"/>
            </a:pPr>
            <a:r>
              <a:rPr sz="1213" b="0" i="0">
                <a:solidFill>
                  <a:srgbClr val="333333"/>
                </a:solidFill>
                <a:latin typeface="Montserrat"/>
              </a:rPr>
              <a:t>SEZ enterprises benefit from streamlined customs procedures for imports and exports, single-window centralized processing of permits, licenses, and approvals, reducing bureaucratic complexity and processing time</a:t>
            </a:r>
            <a:r>
              <a:rPr sz="909" b="0" i="0">
                <a:solidFill>
                  <a:srgbClr val="670E8C"/>
                </a:solidFill>
                <a:latin typeface="Montserrat"/>
              </a:rPr>
              <a:t> </a:t>
            </a:r>
            <a:r>
              <a:rPr sz="909" b="0" i="0">
                <a:solidFill>
                  <a:srgbClr val="670E8C"/>
                </a:solidFill>
                <a:latin typeface="Montserrat"/>
                <a:hlinkClick r:id="rId3" tooltip="Ethiopia's New Performance-Based Investment Incentive..."/>
              </a:rPr>
              <a:t>[1]</a:t>
            </a:r>
          </a:p>
          <a:p>
            <a:pPr marL="137067" indent="-137067" algn="l">
              <a:lnSpc>
                <a:spcPts val="1700"/>
              </a:lnSpc>
              <a:spcBef>
                <a:spcPts val="839"/>
              </a:spcBef>
              <a:spcAft>
                <a:spcPts val="0"/>
              </a:spcAft>
              <a:buClr>
                <a:srgbClr val="7B3F94"/>
              </a:buClr>
              <a:buSzPct val="100000"/>
              <a:buFont typeface="Montserrat" charset="0"/>
              <a:buChar char="●"/>
            </a:pPr>
            <a:r>
              <a:rPr sz="1213" b="0" i="0">
                <a:solidFill>
                  <a:srgbClr val="333333"/>
                </a:solidFill>
                <a:latin typeface="Montserrat"/>
              </a:rPr>
              <a:t>Foreign exchange flexibility allows SEZ enterprises to maintain foreign currency accounts and conduct hard currency transactions, critical advantage for export-oriented manufacturers managing international supplier payments</a:t>
            </a:r>
          </a:p>
          <a:p>
            <a:pPr marL="137067" indent="-137067" algn="l">
              <a:lnSpc>
                <a:spcPts val="1700"/>
              </a:lnSpc>
              <a:spcBef>
                <a:spcPts val="839"/>
              </a:spcBef>
              <a:spcAft>
                <a:spcPts val="0"/>
              </a:spcAft>
              <a:buClr>
                <a:srgbClr val="7B3F94"/>
              </a:buClr>
              <a:buSzPct val="100000"/>
              <a:buFont typeface="Montserrat" charset="0"/>
              <a:buChar char="●"/>
            </a:pPr>
            <a:r>
              <a:rPr sz="1213" b="0" i="0">
                <a:solidFill>
                  <a:srgbClr val="333333"/>
                </a:solidFill>
                <a:latin typeface="Montserrat"/>
              </a:rPr>
              <a:t>Established SEZs include Dire Dawa Industrial Park for textiles and garments, Mekelle SEZ for leather products, Kilinto SEZ for pharmaceuticals and medical devices, and flagship Hawassa Industrial Park for textiles and apparel</a:t>
            </a:r>
            <a:r>
              <a:rPr sz="909" b="0" i="0">
                <a:solidFill>
                  <a:srgbClr val="670E8C"/>
                </a:solidFill>
                <a:latin typeface="Montserrat"/>
              </a:rPr>
              <a:t> </a:t>
            </a:r>
            <a:r>
              <a:rPr sz="909" b="0" i="0">
                <a:solidFill>
                  <a:srgbClr val="670E8C"/>
                </a:solidFill>
                <a:latin typeface="Montserrat"/>
                <a:hlinkClick r:id="rId3" tooltip="Ethiopia's New Performance-Based Investment Incentive..."/>
              </a:rPr>
              <a:t>[1]</a:t>
            </a:r>
          </a:p>
          <a:p>
            <a:pPr marL="137067" indent="-137067" algn="l">
              <a:lnSpc>
                <a:spcPts val="1700"/>
              </a:lnSpc>
              <a:spcBef>
                <a:spcPts val="839"/>
              </a:spcBef>
              <a:spcAft>
                <a:spcPts val="0"/>
              </a:spcAft>
              <a:buClr>
                <a:srgbClr val="7B3F94"/>
              </a:buClr>
              <a:buSzPct val="100000"/>
              <a:buFont typeface="Montserrat" charset="0"/>
              <a:buChar char="●"/>
            </a:pPr>
            <a:r>
              <a:rPr sz="1213" b="0" i="0">
                <a:solidFill>
                  <a:srgbClr val="333333"/>
                </a:solidFill>
                <a:latin typeface="Montserrat"/>
              </a:rPr>
              <a:t>SEZ locations provide mature infrastructure with reliable utilities, proximity to export logistics hubs, preferential land lease rates, and extended lease periods offering complete operational ecosystem for foreign investors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70E8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Dawit Kidane Tefera</dc:creator>
  <cp:keywords/>
  <dc:description>generated using python-pptx</dc:description>
  <cp:lastModifiedBy>Dawit Kidane Tefera</cp:lastModifiedBy>
  <cp:revision>59</cp:revision>
  <dcterms:created xsi:type="dcterms:W3CDTF">2026-03-17T20:15:54Z</dcterms:created>
  <dcterms:modified xsi:type="dcterms:W3CDTF">2026-03-17T20:45:17Z</dcterms:modified>
  <cp:category/>
</cp:coreProperties>
</file>